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82" r:id="rId4"/>
    <p:sldId id="259" r:id="rId5"/>
    <p:sldId id="260" r:id="rId6"/>
    <p:sldId id="261" r:id="rId7"/>
    <p:sldId id="262" r:id="rId8"/>
    <p:sldId id="755" r:id="rId9"/>
    <p:sldId id="784" r:id="rId10"/>
    <p:sldId id="790" r:id="rId11"/>
    <p:sldId id="831" r:id="rId12"/>
    <p:sldId id="822" r:id="rId13"/>
    <p:sldId id="802" r:id="rId14"/>
    <p:sldId id="823" r:id="rId15"/>
    <p:sldId id="824" r:id="rId16"/>
    <p:sldId id="825" r:id="rId17"/>
    <p:sldId id="820" r:id="rId18"/>
    <p:sldId id="827" r:id="rId19"/>
    <p:sldId id="828" r:id="rId20"/>
    <p:sldId id="829" r:id="rId21"/>
    <p:sldId id="830" r:id="rId22"/>
    <p:sldId id="815" r:id="rId23"/>
    <p:sldId id="585" r:id="rId24"/>
    <p:sldId id="407" r:id="rId25"/>
    <p:sldId id="417" r:id="rId26"/>
    <p:sldId id="281" r:id="rId27"/>
    <p:sldId id="275" r:id="rId28"/>
    <p:sldId id="276" r:id="rId29"/>
    <p:sldId id="277" r:id="rId30"/>
    <p:sldId id="278" r:id="rId31"/>
    <p:sldId id="283" r:id="rId32"/>
    <p:sldId id="284" r:id="rId33"/>
    <p:sldId id="309" r:id="rId34"/>
    <p:sldId id="310" r:id="rId35"/>
    <p:sldId id="288" r:id="rId36"/>
    <p:sldId id="289" r:id="rId37"/>
    <p:sldId id="581" r:id="rId38"/>
    <p:sldId id="312" r:id="rId39"/>
    <p:sldId id="313"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8/15/2022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15/08/2022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21 Muharram 1444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19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Ogos</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2542"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1668959"/>
            <a:ext cx="9144000" cy="769441"/>
          </a:xfrm>
          <a:prstGeom prst="rect">
            <a:avLst/>
          </a:prstGeom>
          <a:noFill/>
        </p:spPr>
        <p:txBody>
          <a:bodyPr wrap="square" lIns="91440" tIns="45720" rIns="91440" bIns="45720">
            <a:spAutoFit/>
          </a:bodyPr>
          <a:lstStyle/>
          <a:p>
            <a:pPr algn="ct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Jabatan</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H</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al </a:t>
            </a:r>
            <a:r>
              <a:rPr lang="en-US" sz="4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a:t>
            </a:r>
            <a:r>
              <a:rPr lang="en-US" sz="4400" b="1" dirty="0" err="1"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hwal</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gama </a:t>
            </a:r>
            <a:r>
              <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T</a:t>
            </a:r>
            <a:r>
              <a:rPr lang="en-US" sz="4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erengganu</a:t>
            </a:r>
            <a:endParaRPr lang="en-US" sz="4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endParaRPr>
          </a:p>
        </p:txBody>
      </p:sp>
      <p:sp>
        <p:nvSpPr>
          <p:cNvPr id="9" name="Rectangle 5"/>
          <p:cNvSpPr txBox="1">
            <a:spLocks noChangeArrowheads="1"/>
          </p:cNvSpPr>
          <p:nvPr/>
        </p:nvSpPr>
        <p:spPr>
          <a:xfrm>
            <a:off x="2362200" y="2514600"/>
            <a:ext cx="4495800" cy="685800"/>
          </a:xfrm>
          <a:prstGeom prst="rect">
            <a:avLst/>
          </a:prstGeom>
          <a:solidFill>
            <a:schemeClr val="bg1">
              <a:lumMod val="95000"/>
              <a:alpha val="33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cs typeface="Arial" pitchFamily="34" charset="0"/>
              </a:rPr>
              <a:t>KHUTBAH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cs typeface="Arial" pitchFamily="34" charset="0"/>
              </a:rPr>
              <a:t>MULTIMEDIA </a:t>
            </a:r>
          </a:p>
          <a:p>
            <a:pPr marL="0" indent="0" algn="ctr">
              <a:buNone/>
            </a:pPr>
            <a:r>
              <a:rPr lang="ms-MY" sz="1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Siri</a:t>
            </a:r>
            <a:r>
              <a:rPr lang="ms-MY" sz="18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 </a:t>
            </a:r>
            <a:r>
              <a:rPr lang="ms-MY" sz="1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33 / 2022</a:t>
            </a:r>
            <a:endParaRPr lang="en-US" sz="18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endParaRPr>
          </a:p>
        </p:txBody>
      </p:sp>
      <p:sp>
        <p:nvSpPr>
          <p:cNvPr id="2" name="Rectangle 1"/>
          <p:cNvSpPr/>
          <p:nvPr/>
        </p:nvSpPr>
        <p:spPr>
          <a:xfrm>
            <a:off x="411071" y="3810000"/>
            <a:ext cx="8382000" cy="1569660"/>
          </a:xfrm>
          <a:prstGeom prst="rect">
            <a:avLst/>
          </a:prstGeom>
        </p:spPr>
        <p:txBody>
          <a:bodyPr wrap="squar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4800" b="1" spc="50" dirty="0">
                <a:ln w="11430"/>
                <a:solidFill>
                  <a:srgbClr val="FF0000"/>
                </a:solidFill>
                <a:effectLst>
                  <a:glow rad="228600">
                    <a:schemeClr val="tx1">
                      <a:alpha val="40000"/>
                    </a:schemeClr>
                  </a:glow>
                  <a:outerShdw blurRad="75057" dist="38100" dir="5400000" sy="-20000" rotWithShape="0">
                    <a:prstClr val="black">
                      <a:alpha val="25000"/>
                    </a:prstClr>
                  </a:outerShdw>
                </a:effectLst>
                <a:latin typeface="AR JULIAN" pitchFamily="2" charset="0"/>
              </a:rPr>
              <a:t>KESEIMBANGAN </a:t>
            </a:r>
            <a:r>
              <a:rPr lang="fi-FI" sz="4800" b="1" spc="50" dirty="0" smtClean="0">
                <a:ln w="11430"/>
                <a:solidFill>
                  <a:srgbClr val="FF0000"/>
                </a:solidFill>
                <a:effectLst>
                  <a:glow rad="228600">
                    <a:schemeClr val="tx1">
                      <a:alpha val="40000"/>
                    </a:schemeClr>
                  </a:glow>
                  <a:outerShdw blurRad="75057" dist="38100" dir="5400000" sy="-20000" rotWithShape="0">
                    <a:prstClr val="black">
                      <a:alpha val="25000"/>
                    </a:prstClr>
                  </a:outerShdw>
                </a:effectLst>
                <a:latin typeface="AR JULIAN" pitchFamily="2" charset="0"/>
              </a:rPr>
              <a:t>HIDUP </a:t>
            </a:r>
            <a:endParaRPr lang="fi-FI" sz="4800" b="1" spc="50" dirty="0" smtClean="0">
              <a:ln w="11430"/>
              <a:solidFill>
                <a:srgbClr val="FF0000"/>
              </a:solidFill>
              <a:effectLst>
                <a:glow rad="228600">
                  <a:schemeClr val="tx1">
                    <a:alpha val="40000"/>
                  </a:schemeClr>
                </a:glow>
                <a:outerShdw blurRad="75057" dist="38100" dir="5400000" sy="-20000" rotWithShape="0">
                  <a:prstClr val="black">
                    <a:alpha val="25000"/>
                  </a:prstClr>
                </a:outerShdw>
              </a:effectLst>
              <a:latin typeface="AR JULIAN" pitchFamily="2" charset="0"/>
            </a:endParaRPr>
          </a:p>
          <a:p>
            <a:pPr algn="ctr"/>
            <a:r>
              <a:rPr lang="fi-FI" sz="4800" b="1" spc="50" dirty="0" smtClean="0">
                <a:ln w="11430"/>
                <a:solidFill>
                  <a:srgbClr val="FF0000"/>
                </a:solidFill>
                <a:effectLst>
                  <a:glow rad="228600">
                    <a:schemeClr val="tx1">
                      <a:alpha val="40000"/>
                    </a:schemeClr>
                  </a:glow>
                  <a:outerShdw blurRad="75057" dist="38100" dir="5400000" sy="-20000" rotWithShape="0">
                    <a:prstClr val="black">
                      <a:alpha val="25000"/>
                    </a:prstClr>
                  </a:outerShdw>
                </a:effectLst>
                <a:latin typeface="AR JULIAN" pitchFamily="2" charset="0"/>
              </a:rPr>
              <a:t>KUNCI </a:t>
            </a:r>
            <a:r>
              <a:rPr lang="fi-FI" sz="4800" b="1" spc="50" dirty="0">
                <a:ln w="11430"/>
                <a:solidFill>
                  <a:srgbClr val="FF0000"/>
                </a:solidFill>
                <a:effectLst>
                  <a:glow rad="228600">
                    <a:schemeClr val="tx1">
                      <a:alpha val="40000"/>
                    </a:schemeClr>
                  </a:glow>
                  <a:outerShdw blurRad="75057" dist="38100" dir="5400000" sy="-20000" rotWithShape="0">
                    <a:prstClr val="black">
                      <a:alpha val="25000"/>
                    </a:prstClr>
                  </a:outerShdw>
                </a:effectLst>
                <a:latin typeface="AR JULIAN" pitchFamily="2" charset="0"/>
              </a:rPr>
              <a:t>KEBAHAGIAAN</a:t>
            </a:r>
            <a:endParaRPr lang="fi-FI" sz="48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endParaRPr>
          </a:p>
        </p:txBody>
      </p:sp>
    </p:spTree>
    <p:extLst>
      <p:ext uri="{BB962C8B-B14F-4D97-AF65-F5344CB8AC3E}">
        <p14:creationId xmlns:p14="http://schemas.microsoft.com/office/powerpoint/2010/main" val="3558973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752600"/>
            <a:ext cx="6248400" cy="271272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a:ln w="1905"/>
                <a:solidFill>
                  <a:schemeClr val="accent5">
                    <a:lumMod val="50000"/>
                  </a:schemeClr>
                </a:solidFill>
                <a:effectLst>
                  <a:innerShdw blurRad="69850" dist="43180" dir="5400000">
                    <a:srgbClr val="000000">
                      <a:alpha val="65000"/>
                    </a:srgbClr>
                  </a:innerShdw>
                </a:effectLst>
              </a:rPr>
              <a:t>Menjaga keseimbangan dalam menunaikan hak-hak yang perlu ditunaikan, iaitu hak Allah, hak diri sendiri dan juga hak </a:t>
            </a:r>
            <a:r>
              <a:rPr lang="sv-SE" sz="3200" b="1" dirty="0" smtClean="0">
                <a:ln w="1905"/>
                <a:solidFill>
                  <a:schemeClr val="accent5">
                    <a:lumMod val="50000"/>
                  </a:schemeClr>
                </a:solidFill>
                <a:effectLst>
                  <a:innerShdw blurRad="69850" dist="43180" dir="5400000">
                    <a:srgbClr val="000000">
                      <a:alpha val="65000"/>
                    </a:srgbClr>
                  </a:innerShdw>
                </a:effectLst>
              </a:rPr>
              <a:t>keluarga</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81000" y="678180"/>
            <a:ext cx="1143000" cy="160782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2" name="Cloud 11"/>
          <p:cNvSpPr/>
          <p:nvPr/>
        </p:nvSpPr>
        <p:spPr>
          <a:xfrm>
            <a:off x="1524000" y="182499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Right Arrow 2"/>
          <p:cNvSpPr/>
          <p:nvPr/>
        </p:nvSpPr>
        <p:spPr>
          <a:xfrm rot="5400000">
            <a:off x="4175760" y="4434840"/>
            <a:ext cx="64008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kesimbangan dalam hidup yang dituntut oleh Islam</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609600" y="5242560"/>
            <a:ext cx="8001000" cy="123444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w="1905"/>
                <a:solidFill>
                  <a:srgbClr val="C00000"/>
                </a:solidFill>
                <a:effectLst>
                  <a:innerShdw blurRad="69850" dist="43180" dir="5400000">
                    <a:srgbClr val="000000">
                      <a:alpha val="65000"/>
                    </a:srgbClr>
                  </a:innerShdw>
                </a:effectLst>
              </a:rPr>
              <a:t>Janganlah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terlalu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mementingkan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hak</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tertentu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sehingga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mengabaikan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hak</a:t>
            </a:r>
            <a:r>
              <a:rPr lang="en-US" sz="3200" b="1" dirty="0">
                <a:ln w="1905"/>
                <a:solidFill>
                  <a:srgbClr val="C00000"/>
                </a:solidFill>
                <a:effectLst>
                  <a:innerShdw blurRad="69850" dist="43180" dir="5400000">
                    <a:srgbClr val="000000">
                      <a:alpha val="65000"/>
                    </a:srgbClr>
                  </a:innerShdw>
                </a:effectLst>
              </a:rPr>
              <a:t> yang </a:t>
            </a:r>
            <a:r>
              <a:rPr lang="en-US" sz="3200" b="1" dirty="0" smtClean="0">
                <a:ln w="1905"/>
                <a:solidFill>
                  <a:srgbClr val="C00000"/>
                </a:solidFill>
                <a:effectLst>
                  <a:innerShdw blurRad="69850" dist="43180" dir="5400000">
                    <a:srgbClr val="000000">
                      <a:alpha val="65000"/>
                    </a:srgbClr>
                  </a:innerShdw>
                </a:effectLst>
              </a:rPr>
              <a:t>lain</a:t>
            </a:r>
            <a:endParaRPr lang="en-US" sz="32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543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Curved Right Arrow 7"/>
          <p:cNvSpPr/>
          <p:nvPr/>
        </p:nvSpPr>
        <p:spPr>
          <a:xfrm>
            <a:off x="1055370" y="4902101"/>
            <a:ext cx="685800" cy="1346299"/>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2" name="Curved Right Arrow 1"/>
          <p:cNvSpPr/>
          <p:nvPr/>
        </p:nvSpPr>
        <p:spPr>
          <a:xfrm>
            <a:off x="304800" y="762000"/>
            <a:ext cx="685800" cy="15240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90600" y="228600"/>
            <a:ext cx="7239000" cy="12192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Kisah</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Salman </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Farisi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Abu al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Darda</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7" name="Rounded Rectangle 6"/>
          <p:cNvSpPr/>
          <p:nvPr/>
        </p:nvSpPr>
        <p:spPr>
          <a:xfrm>
            <a:off x="990600" y="3124200"/>
            <a:ext cx="7696200" cy="2209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tx1"/>
                </a:solidFill>
                <a:effectLst>
                  <a:innerShdw blurRad="69850" dist="43180" dir="5400000">
                    <a:srgbClr val="000000">
                      <a:alpha val="65000"/>
                    </a:srgbClr>
                  </a:innerShdw>
                </a:effectLst>
              </a:rPr>
              <a:t>Salman </a:t>
            </a:r>
            <a:r>
              <a:rPr lang="sv-SE" sz="2600" b="1" dirty="0" smtClean="0">
                <a:ln w="1905"/>
                <a:solidFill>
                  <a:schemeClr val="tx1"/>
                </a:solidFill>
                <a:effectLst>
                  <a:innerShdw blurRad="69850" dist="43180" dir="5400000">
                    <a:srgbClr val="000000">
                      <a:alpha val="65000"/>
                    </a:srgbClr>
                  </a:innerShdw>
                </a:effectLst>
              </a:rPr>
              <a:t>pergi </a:t>
            </a:r>
            <a:r>
              <a:rPr lang="sv-SE" sz="2600" b="1" dirty="0">
                <a:ln w="1905"/>
                <a:solidFill>
                  <a:schemeClr val="tx1"/>
                </a:solidFill>
                <a:effectLst>
                  <a:innerShdw blurRad="69850" dist="43180" dir="5400000">
                    <a:srgbClr val="000000">
                      <a:alpha val="65000"/>
                    </a:srgbClr>
                  </a:innerShdw>
                </a:effectLst>
              </a:rPr>
              <a:t>menziarahi Abu al Darda’ pada suatu hari, lalu mendapati Abu al Darda’ hanya memenuhi keseluruhan masanya untuk beribadat kepada Allah SWT, siang berpuasa, malam Qiamullail, tanpa mempedulikan hak-hak isteri dan </a:t>
            </a:r>
            <a:r>
              <a:rPr lang="sv-SE" sz="2600" b="1" dirty="0" smtClean="0">
                <a:ln w="1905"/>
                <a:solidFill>
                  <a:schemeClr val="tx1"/>
                </a:solidFill>
                <a:effectLst>
                  <a:innerShdw blurRad="69850" dist="43180" dir="5400000">
                    <a:srgbClr val="000000">
                      <a:alpha val="65000"/>
                    </a:srgbClr>
                  </a:innerShdw>
                </a:effectLst>
              </a:rPr>
              <a:t>keluarga</a:t>
            </a:r>
            <a:endParaRPr lang="en-US" sz="2600" b="1" dirty="0">
              <a:ln w="1905"/>
              <a:solidFill>
                <a:schemeClr val="tx1"/>
              </a:solidFill>
              <a:effectLst>
                <a:innerShdw blurRad="69850" dist="43180" dir="5400000">
                  <a:srgbClr val="000000">
                    <a:alpha val="65000"/>
                  </a:srgbClr>
                </a:innerShdw>
              </a:effectLst>
            </a:endParaRPr>
          </a:p>
        </p:txBody>
      </p:sp>
      <p:sp>
        <p:nvSpPr>
          <p:cNvPr id="6" name="Bent Arrow 5"/>
          <p:cNvSpPr/>
          <p:nvPr/>
        </p:nvSpPr>
        <p:spPr>
          <a:xfrm rot="5400000">
            <a:off x="7229475" y="2124075"/>
            <a:ext cx="933450" cy="914400"/>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990600" y="1676400"/>
            <a:ext cx="6248400" cy="990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500" b="1" dirty="0" smtClean="0">
                <a:ln w="1905"/>
                <a:solidFill>
                  <a:schemeClr val="accent5">
                    <a:lumMod val="50000"/>
                  </a:schemeClr>
                </a:solidFill>
                <a:effectLst>
                  <a:innerShdw blurRad="69850" dist="43180" dir="5400000">
                    <a:srgbClr val="000000">
                      <a:alpha val="65000"/>
                    </a:srgbClr>
                  </a:innerShdw>
                </a:effectLst>
              </a:rPr>
              <a:t>Dua </a:t>
            </a:r>
            <a:r>
              <a:rPr lang="sv-SE" sz="2500" b="1" dirty="0">
                <a:ln w="1905"/>
                <a:solidFill>
                  <a:schemeClr val="accent5">
                    <a:lumMod val="50000"/>
                  </a:schemeClr>
                </a:solidFill>
                <a:effectLst>
                  <a:innerShdw blurRad="69850" dist="43180" dir="5400000">
                    <a:srgbClr val="000000">
                      <a:alpha val="65000"/>
                    </a:srgbClr>
                  </a:innerShdw>
                </a:effectLst>
              </a:rPr>
              <a:t>orang sahabat yang dipersaudarakan oleh Rasulullah SAW dalam peristiwa Hijrah</a:t>
            </a:r>
            <a:endParaRPr lang="en-US" sz="2500" b="1" dirty="0">
              <a:ln w="1905"/>
              <a:solidFill>
                <a:schemeClr val="accent5">
                  <a:lumMod val="50000"/>
                </a:schemeClr>
              </a:solidFill>
              <a:effectLst>
                <a:innerShdw blurRad="69850" dist="43180" dir="5400000">
                  <a:srgbClr val="000000">
                    <a:alpha val="65000"/>
                  </a:srgbClr>
                </a:innerShdw>
              </a:effectLst>
            </a:endParaRPr>
          </a:p>
        </p:txBody>
      </p:sp>
      <p:sp>
        <p:nvSpPr>
          <p:cNvPr id="3" name="Rectangle 2"/>
          <p:cNvSpPr/>
          <p:nvPr/>
        </p:nvSpPr>
        <p:spPr>
          <a:xfrm>
            <a:off x="1756410" y="5877580"/>
            <a:ext cx="62484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sv-SE" sz="2800" b="1" dirty="0">
                <a:ln w="1905"/>
                <a:solidFill>
                  <a:srgbClr val="FF0000"/>
                </a:solidFill>
                <a:effectLst>
                  <a:innerShdw blurRad="69850" dist="43180" dir="5400000">
                    <a:srgbClr val="000000">
                      <a:alpha val="65000"/>
                    </a:srgbClr>
                  </a:innerShdw>
                </a:effectLst>
              </a:rPr>
              <a:t>B</a:t>
            </a:r>
            <a:r>
              <a:rPr lang="sv-SE" sz="2800" b="1" dirty="0" smtClean="0">
                <a:ln w="1905"/>
                <a:solidFill>
                  <a:srgbClr val="FF0000"/>
                </a:solidFill>
                <a:effectLst>
                  <a:innerShdw blurRad="69850" dist="43180" dir="5400000">
                    <a:srgbClr val="000000">
                      <a:alpha val="65000"/>
                    </a:srgbClr>
                  </a:innerShdw>
                </a:effectLst>
              </a:rPr>
              <a:t>erlakulah </a:t>
            </a:r>
            <a:r>
              <a:rPr lang="sv-SE" sz="2800" b="1" dirty="0">
                <a:ln w="1905"/>
                <a:solidFill>
                  <a:srgbClr val="FF0000"/>
                </a:solidFill>
                <a:effectLst>
                  <a:innerShdw blurRad="69850" dist="43180" dir="5400000">
                    <a:srgbClr val="000000">
                      <a:alpha val="65000"/>
                    </a:srgbClr>
                  </a:innerShdw>
                </a:effectLst>
              </a:rPr>
              <a:t>dialog antara dua sahabat ini</a:t>
            </a:r>
            <a:endParaRPr lang="en-US" sz="2800" b="1" dirty="0">
              <a:ln w="1905"/>
              <a:solidFill>
                <a:srgbClr val="FF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8455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a:xfrm>
            <a:off x="304800" y="1295400"/>
            <a:ext cx="8534400" cy="2971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ln w="1905"/>
                <a:solidFill>
                  <a:schemeClr val="tx1"/>
                </a:solidFill>
                <a:effectLst>
                  <a:innerShdw blurRad="69850" dist="43180" dir="5400000">
                    <a:srgbClr val="000000">
                      <a:alpha val="65000"/>
                    </a:srgbClr>
                  </a:innerShdw>
                </a:effectLst>
              </a:rPr>
              <a:t>"إنَّ لِرَبِّكَ عَلَيْكَ حَقًّا، ولِنَفْسِكَ عَلَيْكَ حَقًّا، ولأَهْلِكَ عَلَيْكَ حَقًّا، فَأَعْطِ كُلَّ ذِي حَقٍّ </a:t>
            </a:r>
            <a:r>
              <a:rPr lang="ar-SA" sz="4000" dirty="0" smtClean="0">
                <a:ln w="1905"/>
                <a:solidFill>
                  <a:schemeClr val="tx1"/>
                </a:solidFill>
                <a:effectLst>
                  <a:innerShdw blurRad="69850" dist="43180" dir="5400000">
                    <a:srgbClr val="000000">
                      <a:alpha val="65000"/>
                    </a:srgbClr>
                  </a:innerShdw>
                </a:effectLst>
              </a:rPr>
              <a:t>حَقَّهُ“</a:t>
            </a:r>
            <a:endParaRPr lang="en-US" sz="4000" dirty="0" smtClean="0">
              <a:ln w="1905"/>
              <a:solidFill>
                <a:schemeClr val="tx1"/>
              </a:solidFill>
              <a:effectLst>
                <a:innerShdw blurRad="69850" dist="43180" dir="5400000">
                  <a:srgbClr val="000000">
                    <a:alpha val="65000"/>
                  </a:srgbClr>
                </a:innerShdw>
              </a:effectLst>
            </a:endParaRPr>
          </a:p>
          <a:p>
            <a:pPr algn="ctr"/>
            <a:r>
              <a:rPr lang="ms-MY" sz="2400" dirty="0">
                <a:solidFill>
                  <a:srgbClr val="C00000"/>
                </a:solidFill>
              </a:rPr>
              <a:t>Yang </a:t>
            </a:r>
            <a:r>
              <a:rPr lang="ms-MY" sz="2400" dirty="0" smtClean="0">
                <a:solidFill>
                  <a:srgbClr val="C00000"/>
                </a:solidFill>
              </a:rPr>
              <a:t>bermaksud </a:t>
            </a:r>
            <a:r>
              <a:rPr lang="ms-MY" sz="2400" b="1" dirty="0" smtClean="0">
                <a:solidFill>
                  <a:srgbClr val="7030A0"/>
                </a:solidFill>
              </a:rPr>
              <a:t>: </a:t>
            </a:r>
            <a:r>
              <a:rPr lang="ms-MY" sz="2400" b="1" dirty="0">
                <a:solidFill>
                  <a:srgbClr val="7030A0"/>
                </a:solidFill>
              </a:rPr>
              <a:t>Bahawa sesungguhnya bagi Tuhanmu hak yang wajib engkau tunaikan, bagi dirimu hak yang wajib engkau tunaikan dan bagi isterimu hak yang wajib engkau tunaikan, oleh itu berikanlah setiap yang berhak itu </a:t>
            </a:r>
            <a:r>
              <a:rPr lang="ms-MY" sz="2400" b="1" dirty="0" smtClean="0">
                <a:solidFill>
                  <a:srgbClr val="7030A0"/>
                </a:solidFill>
              </a:rPr>
              <a:t>haknya</a:t>
            </a:r>
            <a:endParaRPr lang="en-US" sz="2400" b="1" dirty="0">
              <a:solidFill>
                <a:srgbClr val="7030A0"/>
              </a:solidFill>
            </a:endParaRPr>
          </a:p>
        </p:txBody>
      </p:sp>
      <p:sp>
        <p:nvSpPr>
          <p:cNvPr id="8" name="Plaque 7"/>
          <p:cNvSpPr/>
          <p:nvPr/>
        </p:nvSpPr>
        <p:spPr>
          <a:xfrm>
            <a:off x="304800" y="243840"/>
            <a:ext cx="8534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Salman Al-Farisi </a:t>
            </a: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menasihatkan </a:t>
            </a:r>
            <a:r>
              <a:rPr lang="ms-MY"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Abu al Darda’ </a:t>
            </a:r>
            <a:r>
              <a:rPr lang="ms-MY"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supaya mengimbangi antara hak-hak tersebut dengan </a:t>
            </a:r>
            <a:r>
              <a:rPr lang="ms-MY"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katanya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ight Arrow 8"/>
          <p:cNvSpPr/>
          <p:nvPr/>
        </p:nvSpPr>
        <p:spPr>
          <a:xfrm rot="5400000">
            <a:off x="4305300" y="4229100"/>
            <a:ext cx="533400" cy="609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10" name="Rounded Rectangle 9"/>
          <p:cNvSpPr/>
          <p:nvPr/>
        </p:nvSpPr>
        <p:spPr>
          <a:xfrm>
            <a:off x="609600" y="4876800"/>
            <a:ext cx="8001000" cy="123444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w="1905"/>
                <a:solidFill>
                  <a:srgbClr val="C00000"/>
                </a:solidFill>
                <a:effectLst>
                  <a:innerShdw blurRad="69850" dist="43180" dir="5400000">
                    <a:srgbClr val="000000">
                      <a:alpha val="65000"/>
                    </a:srgbClr>
                  </a:innerShdw>
                </a:effectLst>
              </a:rPr>
              <a:t>Kemudian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mereka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datang</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berjumpa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dengan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Rasulullah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menceritakan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hal</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tersebut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kepada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Baginda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lalu</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Baginda</a:t>
            </a:r>
            <a:r>
              <a:rPr lang="en-US" sz="2400" b="1" dirty="0">
                <a:ln w="1905"/>
                <a:solidFill>
                  <a:srgbClr val="C00000"/>
                </a:solidFill>
                <a:effectLst>
                  <a:innerShdw blurRad="69850" dist="43180" dir="5400000">
                    <a:srgbClr val="000000">
                      <a:alpha val="65000"/>
                    </a:srgbClr>
                  </a:innerShdw>
                </a:effectLst>
              </a:rPr>
              <a:t> SAW </a:t>
            </a:r>
            <a:r>
              <a:rPr lang="en-US" sz="2400" b="1" dirty="0" err="1" smtClean="0">
                <a:ln w="1905"/>
                <a:solidFill>
                  <a:srgbClr val="C00000"/>
                </a:solidFill>
                <a:effectLst>
                  <a:innerShdw blurRad="69850" dist="43180" dir="5400000">
                    <a:srgbClr val="000000">
                      <a:alpha val="65000"/>
                    </a:srgbClr>
                  </a:innerShdw>
                </a:effectLst>
              </a:rPr>
              <a:t>bersabda</a:t>
            </a:r>
            <a:r>
              <a:rPr lang="en-US" sz="2400" b="1" dirty="0" smtClean="0">
                <a:ln w="1905"/>
                <a:solidFill>
                  <a:srgbClr val="C00000"/>
                </a:solidFill>
                <a:effectLst>
                  <a:innerShdw blurRad="69850" dist="43180" dir="5400000">
                    <a:srgbClr val="000000">
                      <a:alpha val="65000"/>
                    </a:srgbClr>
                  </a:innerShdw>
                </a:effectLst>
              </a:rPr>
              <a:t> : </a:t>
            </a:r>
            <a:r>
              <a:rPr lang="ar-SA" sz="2400" b="1" dirty="0" smtClean="0">
                <a:ln w="1905"/>
                <a:solidFill>
                  <a:schemeClr val="tx1"/>
                </a:solidFill>
                <a:effectLst>
                  <a:innerShdw blurRad="69850" dist="43180" dir="5400000">
                    <a:srgbClr val="000000">
                      <a:alpha val="65000"/>
                    </a:srgbClr>
                  </a:innerShdw>
                </a:effectLst>
              </a:rPr>
              <a:t>صَدَقَ </a:t>
            </a:r>
            <a:r>
              <a:rPr lang="ar-SA" sz="2400" b="1" dirty="0">
                <a:ln w="1905"/>
                <a:solidFill>
                  <a:schemeClr val="tx1"/>
                </a:solidFill>
                <a:effectLst>
                  <a:innerShdw blurRad="69850" dist="43180" dir="5400000">
                    <a:srgbClr val="000000">
                      <a:alpha val="65000"/>
                    </a:srgbClr>
                  </a:innerShdw>
                </a:effectLst>
              </a:rPr>
              <a:t>سَلْمَانُ </a:t>
            </a:r>
            <a:r>
              <a:rPr lang="en-US" sz="2400" b="1" dirty="0" smtClean="0">
                <a:ln w="1905"/>
                <a:solidFill>
                  <a:schemeClr val="tx1"/>
                </a:solidFill>
                <a:effectLst>
                  <a:innerShdw blurRad="69850" dist="43180" dir="5400000">
                    <a:srgbClr val="000000">
                      <a:alpha val="65000"/>
                    </a:srgbClr>
                  </a:innerShdw>
                </a:effectLst>
              </a:rPr>
              <a:t> </a:t>
            </a:r>
            <a:r>
              <a:rPr lang="en-US" sz="2400" b="1" dirty="0" smtClean="0">
                <a:ln w="1905"/>
                <a:solidFill>
                  <a:srgbClr val="7030A0"/>
                </a:solidFill>
                <a:effectLst>
                  <a:innerShdw blurRad="69850" dist="43180" dir="5400000">
                    <a:srgbClr val="000000">
                      <a:alpha val="65000"/>
                    </a:srgbClr>
                  </a:innerShdw>
                </a:effectLst>
              </a:rPr>
              <a:t>(</a:t>
            </a:r>
            <a:r>
              <a:rPr lang="en-US" sz="2400" b="1" dirty="0" err="1" smtClean="0">
                <a:ln w="1905"/>
                <a:solidFill>
                  <a:srgbClr val="7030A0"/>
                </a:solidFill>
                <a:effectLst>
                  <a:innerShdw blurRad="69850" dist="43180" dir="5400000">
                    <a:srgbClr val="000000">
                      <a:alpha val="65000"/>
                    </a:srgbClr>
                  </a:innerShdw>
                </a:effectLst>
              </a:rPr>
              <a:t>Benarlah</a:t>
            </a:r>
            <a:r>
              <a:rPr lang="en-US" sz="2400" b="1" dirty="0" smtClean="0">
                <a:ln w="1905"/>
                <a:solidFill>
                  <a:srgbClr val="7030A0"/>
                </a:solidFill>
                <a:effectLst>
                  <a:innerShdw blurRad="69850" dist="43180" dir="5400000">
                    <a:srgbClr val="000000">
                      <a:alpha val="65000"/>
                    </a:srgbClr>
                  </a:innerShdw>
                </a:effectLst>
              </a:rPr>
              <a:t> </a:t>
            </a:r>
            <a:r>
              <a:rPr lang="en-US" sz="2400" b="1" dirty="0" err="1">
                <a:ln w="1905"/>
                <a:solidFill>
                  <a:srgbClr val="7030A0"/>
                </a:solidFill>
                <a:effectLst>
                  <a:innerShdw blurRad="69850" dist="43180" dir="5400000">
                    <a:srgbClr val="000000">
                      <a:alpha val="65000"/>
                    </a:srgbClr>
                  </a:innerShdw>
                </a:effectLst>
              </a:rPr>
              <a:t>tindakan</a:t>
            </a:r>
            <a:r>
              <a:rPr lang="en-US" sz="2400" b="1" dirty="0">
                <a:ln w="1905"/>
                <a:solidFill>
                  <a:srgbClr val="7030A0"/>
                </a:solidFill>
                <a:effectLst>
                  <a:innerShdw blurRad="69850" dist="43180" dir="5400000">
                    <a:srgbClr val="000000">
                      <a:alpha val="65000"/>
                    </a:srgbClr>
                  </a:innerShdw>
                </a:effectLst>
              </a:rPr>
              <a:t> Salman </a:t>
            </a:r>
            <a:r>
              <a:rPr lang="en-US" sz="2400" b="1" dirty="0" err="1" smtClean="0">
                <a:ln w="1905"/>
                <a:solidFill>
                  <a:srgbClr val="7030A0"/>
                </a:solidFill>
                <a:effectLst>
                  <a:innerShdw blurRad="69850" dist="43180" dir="5400000">
                    <a:srgbClr val="000000">
                      <a:alpha val="65000"/>
                    </a:srgbClr>
                  </a:innerShdw>
                </a:effectLst>
              </a:rPr>
              <a:t>itu</a:t>
            </a:r>
            <a:r>
              <a:rPr lang="en-US" sz="2400" b="1" dirty="0" smtClean="0">
                <a:ln w="1905"/>
                <a:solidFill>
                  <a:srgbClr val="7030A0"/>
                </a:solidFill>
                <a:effectLst>
                  <a:innerShdw blurRad="69850" dist="43180" dir="5400000">
                    <a:srgbClr val="000000">
                      <a:alpha val="65000"/>
                    </a:srgbClr>
                  </a:innerShdw>
                </a:effectLst>
              </a:rPr>
              <a:t>) </a:t>
            </a:r>
            <a:endParaRPr lang="en-US" sz="2400" b="1" dirty="0">
              <a:ln w="1905"/>
              <a:solidFill>
                <a:srgbClr val="7030A0"/>
              </a:solidFill>
              <a:effectLst>
                <a:innerShdw blurRad="69850" dist="43180" dir="5400000">
                  <a:srgbClr val="000000">
                    <a:alpha val="65000"/>
                  </a:srgbClr>
                </a:innerShdw>
              </a:effectLst>
            </a:endParaRPr>
          </a:p>
        </p:txBody>
      </p:sp>
      <p:sp>
        <p:nvSpPr>
          <p:cNvPr id="3" name="Rectangle 2"/>
          <p:cNvSpPr/>
          <p:nvPr/>
        </p:nvSpPr>
        <p:spPr>
          <a:xfrm>
            <a:off x="5943600" y="6336268"/>
            <a:ext cx="2667001" cy="369332"/>
          </a:xfrm>
          <a:prstGeom prst="rect">
            <a:avLst/>
          </a:prstGeom>
          <a:solidFill>
            <a:schemeClr val="bg1">
              <a:lumMod val="85000"/>
            </a:schemeClr>
          </a:solidFill>
        </p:spPr>
        <p:txBody>
          <a:bodyPr wrap="square">
            <a:spAutoFit/>
          </a:bodyPr>
          <a:lstStyle/>
          <a:p>
            <a:r>
              <a:rPr lang="ms-MY" b="1" dirty="0" smtClean="0"/>
              <a:t> ( Hadis Riwayat Bukhori )</a:t>
            </a:r>
            <a:endParaRPr lang="en-US" b="1" dirty="0"/>
          </a:p>
        </p:txBody>
      </p:sp>
    </p:spTree>
    <p:extLst>
      <p:ext uri="{BB962C8B-B14F-4D97-AF65-F5344CB8AC3E}">
        <p14:creationId xmlns:p14="http://schemas.microsoft.com/office/powerpoint/2010/main" val="2543054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Cloud 4"/>
          <p:cNvSpPr/>
          <p:nvPr/>
        </p:nvSpPr>
        <p:spPr>
          <a:xfrm>
            <a:off x="1371600" y="457200"/>
            <a:ext cx="6553200" cy="990600"/>
          </a:xfrm>
          <a:prstGeom prst="cloud">
            <a:avLst/>
          </a:prstGeom>
          <a:solidFill>
            <a:schemeClr val="bg1">
              <a:alpha val="88000"/>
            </a:schemeClr>
          </a:solidFill>
          <a:ln w="7302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RUMUSAN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kisah</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ounded Rectangle 6"/>
          <p:cNvSpPr/>
          <p:nvPr/>
        </p:nvSpPr>
        <p:spPr>
          <a:xfrm>
            <a:off x="685800" y="2514600"/>
            <a:ext cx="7772400" cy="3581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1"/>
                </a:solidFill>
                <a:effectLst>
                  <a:innerShdw blurRad="69850" dist="43180" dir="5400000">
                    <a:srgbClr val="000000">
                      <a:alpha val="65000"/>
                    </a:srgbClr>
                  </a:innerShdw>
                </a:effectLst>
              </a:rPr>
              <a:t>Walaupun </a:t>
            </a:r>
            <a:r>
              <a:rPr lang="sv-SE" sz="2800" b="1" dirty="0">
                <a:ln w="1905"/>
                <a:solidFill>
                  <a:schemeClr val="tx1"/>
                </a:solidFill>
                <a:effectLst>
                  <a:innerShdw blurRad="69850" dist="43180" dir="5400000">
                    <a:srgbClr val="000000">
                      <a:alpha val="65000"/>
                    </a:srgbClr>
                  </a:innerShdw>
                </a:effectLst>
              </a:rPr>
              <a:t>beribadat kepada Allah SWT merupakan suatu tuntutan yang besar, namun ia tidak seharusnya sampai mengabaikan keperluan diri dan keperluan keluarga, justeru bagi menjamin kesejahteraan dan kebahagiaan hidup, imbangkanlah antara tanggungjawab beribadat kepada Allah, tugasan harian, dan menunaikan hak </a:t>
            </a:r>
            <a:r>
              <a:rPr lang="sv-SE" sz="2800" b="1" dirty="0" smtClean="0">
                <a:ln w="1905"/>
                <a:solidFill>
                  <a:schemeClr val="tx1"/>
                </a:solidFill>
                <a:effectLst>
                  <a:innerShdw blurRad="69850" dist="43180" dir="5400000">
                    <a:srgbClr val="000000">
                      <a:alpha val="65000"/>
                    </a:srgbClr>
                  </a:innerShdw>
                </a:effectLst>
              </a:rPr>
              <a:t>keluarga</a:t>
            </a:r>
            <a:endParaRPr lang="en-US" sz="2800" b="1" dirty="0">
              <a:ln w="1905"/>
              <a:solidFill>
                <a:schemeClr val="tx1"/>
              </a:solidFill>
              <a:effectLst>
                <a:innerShdw blurRad="69850" dist="43180" dir="5400000">
                  <a:srgbClr val="000000">
                    <a:alpha val="65000"/>
                  </a:srgbClr>
                </a:innerShdw>
              </a:effectLst>
            </a:endParaRPr>
          </a:p>
        </p:txBody>
      </p:sp>
      <p:sp>
        <p:nvSpPr>
          <p:cNvPr id="8" name="Right Arrow 7"/>
          <p:cNvSpPr/>
          <p:nvPr/>
        </p:nvSpPr>
        <p:spPr>
          <a:xfrm rot="5400000">
            <a:off x="4076700" y="1638300"/>
            <a:ext cx="838200" cy="609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0816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752600"/>
            <a:ext cx="6248400" cy="3276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a:ln w="1905"/>
                <a:solidFill>
                  <a:schemeClr val="accent5">
                    <a:lumMod val="50000"/>
                  </a:schemeClr>
                </a:solidFill>
                <a:effectLst>
                  <a:innerShdw blurRad="69850" dist="43180" dir="5400000">
                    <a:srgbClr val="000000">
                      <a:alpha val="65000"/>
                    </a:srgbClr>
                  </a:innerShdw>
                </a:effectLst>
              </a:rPr>
              <a:t>Menjaga keseimbangan antara pengurusan kewangan dan perbelanjaan, iaitu dengan cara bersederhana, tidak boros dan tidak </a:t>
            </a:r>
            <a:r>
              <a:rPr lang="sv-SE" sz="3200" b="1" dirty="0" smtClean="0">
                <a:ln w="1905"/>
                <a:solidFill>
                  <a:schemeClr val="accent5">
                    <a:lumMod val="50000"/>
                  </a:schemeClr>
                </a:solidFill>
                <a:effectLst>
                  <a:innerShdw blurRad="69850" dist="43180" dir="5400000">
                    <a:srgbClr val="000000">
                      <a:alpha val="65000"/>
                    </a:srgbClr>
                  </a:innerShdw>
                </a:effectLst>
              </a:rPr>
              <a:t>kedekut</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81000" y="678180"/>
            <a:ext cx="1143000" cy="160782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2" name="Cloud 11"/>
          <p:cNvSpPr/>
          <p:nvPr/>
        </p:nvSpPr>
        <p:spPr>
          <a:xfrm>
            <a:off x="1524000" y="182499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kesimbangan dalam hidup yang dituntut oleh Islam</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28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94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855470" y="1676400"/>
            <a:ext cx="5448300" cy="1524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Menjaga keseimbangan antara tuntutan rohani dan </a:t>
            </a:r>
            <a:r>
              <a:rPr lang="sv-SE" sz="2800" b="1" dirty="0" smtClean="0">
                <a:ln w="1905"/>
                <a:solidFill>
                  <a:schemeClr val="accent5">
                    <a:lumMod val="50000"/>
                  </a:schemeClr>
                </a:solidFill>
                <a:effectLst>
                  <a:innerShdw blurRad="69850" dist="43180" dir="5400000">
                    <a:srgbClr val="000000">
                      <a:alpha val="65000"/>
                    </a:srgbClr>
                  </a:innerShdw>
                </a:effectLst>
              </a:rPr>
              <a:t>jasmani</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81000" y="609600"/>
            <a:ext cx="1478280" cy="1836420"/>
          </a:xfrm>
          <a:prstGeom prst="curvedRightArrow">
            <a:avLst>
              <a:gd name="adj1" fmla="val 17143"/>
              <a:gd name="adj2" fmla="val 50000"/>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2" name="Cloud 11"/>
          <p:cNvSpPr/>
          <p:nvPr/>
        </p:nvSpPr>
        <p:spPr>
          <a:xfrm>
            <a:off x="1859280" y="1752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kesimbangan yang dituntut </a:t>
            </a:r>
            <a:endPar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oleh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Islam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 hidup</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ight Arrow 6"/>
          <p:cNvSpPr/>
          <p:nvPr/>
        </p:nvSpPr>
        <p:spPr>
          <a:xfrm rot="5400000">
            <a:off x="4251960" y="3139440"/>
            <a:ext cx="64008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8" name="Rounded Rectangle 7"/>
          <p:cNvSpPr/>
          <p:nvPr/>
        </p:nvSpPr>
        <p:spPr>
          <a:xfrm>
            <a:off x="609600" y="3886200"/>
            <a:ext cx="8001000" cy="266700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905"/>
                <a:solidFill>
                  <a:srgbClr val="C00000"/>
                </a:solidFill>
                <a:effectLst>
                  <a:innerShdw blurRad="69850" dist="43180" dir="5400000">
                    <a:srgbClr val="000000">
                      <a:alpha val="65000"/>
                    </a:srgbClr>
                  </a:innerShdw>
                </a:effectLst>
              </a:rPr>
              <a:t>Allah SWT </a:t>
            </a:r>
            <a:r>
              <a:rPr lang="en-US" sz="3200" b="1" dirty="0" err="1">
                <a:ln w="1905"/>
                <a:solidFill>
                  <a:srgbClr val="C00000"/>
                </a:solidFill>
                <a:effectLst>
                  <a:innerShdw blurRad="69850" dist="43180" dir="5400000">
                    <a:srgbClr val="000000">
                      <a:alpha val="65000"/>
                    </a:srgbClr>
                  </a:innerShdw>
                </a:effectLst>
              </a:rPr>
              <a:t>menjadikan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manusia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ini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terdiri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daripada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roh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jasad</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justeru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manusia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perlu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menjaga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kedua-duanya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dengan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seimbang</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supaya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hidup</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sentiasa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dalam</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keadaan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tenang</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aman</a:t>
            </a:r>
            <a:r>
              <a:rPr lang="en-US" sz="3200" b="1" dirty="0">
                <a:ln w="1905"/>
                <a:solidFill>
                  <a:srgbClr val="C00000"/>
                </a:solidFill>
                <a:effectLst>
                  <a:innerShdw blurRad="69850" dist="43180" dir="5400000">
                    <a:srgbClr val="000000">
                      <a:alpha val="65000"/>
                    </a:srgbClr>
                  </a:innerShdw>
                </a:effectLst>
              </a:rPr>
              <a:t> </a:t>
            </a:r>
            <a:r>
              <a:rPr lang="en-US" sz="3200" b="1" dirty="0" err="1" smtClean="0">
                <a:ln w="1905"/>
                <a:solidFill>
                  <a:srgbClr val="C00000"/>
                </a:solidFill>
                <a:effectLst>
                  <a:innerShdw blurRad="69850" dist="43180" dir="5400000">
                    <a:srgbClr val="000000">
                      <a:alpha val="65000"/>
                    </a:srgbClr>
                  </a:innerShdw>
                </a:effectLst>
              </a:rPr>
              <a:t>damai</a:t>
            </a:r>
            <a:endParaRPr lang="en-US" sz="32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1760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xEl>
                                              <p:pRg st="0" end="0"/>
                                            </p:txEl>
                                          </p:spTgt>
                                        </p:tgtEl>
                                        <p:attrNameLst>
                                          <p:attrName>r</p:attrName>
                                        </p:attrNameLst>
                                      </p:cBhvr>
                                    </p:animRot>
                                    <p:animRot by="-240000">
                                      <p:cBhvr>
                                        <p:cTn id="7" dur="200" fill="hold">
                                          <p:stCondLst>
                                            <p:cond delay="200"/>
                                          </p:stCondLst>
                                        </p:cTn>
                                        <p:tgtEl>
                                          <p:spTgt spid="12">
                                            <p:txEl>
                                              <p:pRg st="0" end="0"/>
                                            </p:txEl>
                                          </p:spTgt>
                                        </p:tgtEl>
                                        <p:attrNameLst>
                                          <p:attrName>r</p:attrName>
                                        </p:attrNameLst>
                                      </p:cBhvr>
                                    </p:animRot>
                                    <p:animRot by="240000">
                                      <p:cBhvr>
                                        <p:cTn id="8" dur="200" fill="hold">
                                          <p:stCondLst>
                                            <p:cond delay="400"/>
                                          </p:stCondLst>
                                        </p:cTn>
                                        <p:tgtEl>
                                          <p:spTgt spid="12">
                                            <p:txEl>
                                              <p:pRg st="0" end="0"/>
                                            </p:txEl>
                                          </p:spTgt>
                                        </p:tgtEl>
                                        <p:attrNameLst>
                                          <p:attrName>r</p:attrName>
                                        </p:attrNameLst>
                                      </p:cBhvr>
                                    </p:animRot>
                                    <p:animRot by="-240000">
                                      <p:cBhvr>
                                        <p:cTn id="9" dur="200" fill="hold">
                                          <p:stCondLst>
                                            <p:cond delay="600"/>
                                          </p:stCondLst>
                                        </p:cTn>
                                        <p:tgtEl>
                                          <p:spTgt spid="12">
                                            <p:txEl>
                                              <p:pRg st="0" end="0"/>
                                            </p:txEl>
                                          </p:spTgt>
                                        </p:tgtEl>
                                        <p:attrNameLst>
                                          <p:attrName>r</p:attrName>
                                        </p:attrNameLst>
                                      </p:cBhvr>
                                    </p:animRot>
                                    <p:animRot by="120000">
                                      <p:cBhvr>
                                        <p:cTn id="10"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Curved Right Arrow 8"/>
          <p:cNvSpPr/>
          <p:nvPr/>
        </p:nvSpPr>
        <p:spPr>
          <a:xfrm>
            <a:off x="762000" y="914400"/>
            <a:ext cx="882015"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447800" y="304800"/>
            <a:ext cx="6324600" cy="1143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905"/>
                <a:solidFill>
                  <a:srgbClr val="C00000"/>
                </a:solidFill>
                <a:effectLst>
                  <a:innerShdw blurRad="69850" dist="43180" dir="5400000">
                    <a:srgbClr val="000000">
                      <a:alpha val="65000"/>
                    </a:srgbClr>
                  </a:innerShdw>
                </a:effectLst>
              </a:rPr>
              <a:t>Untuk</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menjaga</a:t>
            </a:r>
            <a:r>
              <a:rPr lang="en-US" sz="3200" b="1" dirty="0">
                <a:ln w="1905"/>
                <a:solidFill>
                  <a:srgbClr val="C00000"/>
                </a:solidFill>
                <a:effectLst>
                  <a:innerShdw blurRad="69850" dist="43180" dir="5400000">
                    <a:srgbClr val="000000">
                      <a:alpha val="65000"/>
                    </a:srgbClr>
                  </a:innerShdw>
                </a:effectLst>
              </a:rPr>
              <a:t> </a:t>
            </a: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kerohanian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1644016" y="1638300"/>
            <a:ext cx="6128384" cy="17145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chemeClr val="accent5">
                    <a:lumMod val="50000"/>
                  </a:schemeClr>
                </a:solidFill>
                <a:effectLst>
                  <a:innerShdw blurRad="69850" dist="43180" dir="5400000">
                    <a:srgbClr val="000000">
                      <a:alpha val="65000"/>
                    </a:srgbClr>
                  </a:innerShdw>
                </a:effectLst>
              </a:rPr>
              <a:t>Maka </a:t>
            </a:r>
            <a:r>
              <a:rPr lang="sv-SE" sz="2600" b="1" dirty="0">
                <a:ln w="1905"/>
                <a:solidFill>
                  <a:schemeClr val="accent5">
                    <a:lumMod val="50000"/>
                  </a:schemeClr>
                </a:solidFill>
                <a:effectLst>
                  <a:innerShdw blurRad="69850" dist="43180" dir="5400000">
                    <a:srgbClr val="000000">
                      <a:alpha val="65000"/>
                    </a:srgbClr>
                  </a:innerShdw>
                </a:effectLst>
              </a:rPr>
              <a:t>disyariatkan ibadat-ibadat khusus seperti solat, puasa, zakat, haji, zikir dan sebagainya yang menjadi asbab kepada ketenangan </a:t>
            </a:r>
            <a:r>
              <a:rPr lang="sv-SE" sz="2600" b="1" dirty="0" smtClean="0">
                <a:ln w="1905"/>
                <a:solidFill>
                  <a:schemeClr val="accent5">
                    <a:lumMod val="50000"/>
                  </a:schemeClr>
                </a:solidFill>
                <a:effectLst>
                  <a:innerShdw blurRad="69850" dist="43180" dir="5400000">
                    <a:srgbClr val="000000">
                      <a:alpha val="65000"/>
                    </a:srgbClr>
                  </a:innerShdw>
                </a:effectLst>
              </a:rPr>
              <a:t>jiwa</a:t>
            </a:r>
            <a:endParaRPr lang="en-US" sz="2600" b="1" dirty="0">
              <a:ln w="1905"/>
              <a:solidFill>
                <a:schemeClr val="accent5">
                  <a:lumMod val="50000"/>
                </a:schemeClr>
              </a:solidFill>
              <a:effectLst>
                <a:innerShdw blurRad="69850" dist="43180" dir="5400000">
                  <a:srgbClr val="000000">
                    <a:alpha val="65000"/>
                  </a:srgbClr>
                </a:innerShdw>
              </a:effectLst>
            </a:endParaRPr>
          </a:p>
        </p:txBody>
      </p:sp>
      <p:sp>
        <p:nvSpPr>
          <p:cNvPr id="13" name="Curved Right Arrow 12"/>
          <p:cNvSpPr/>
          <p:nvPr/>
        </p:nvSpPr>
        <p:spPr>
          <a:xfrm>
            <a:off x="762001" y="4114800"/>
            <a:ext cx="882015"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1" name="Cloud 10"/>
          <p:cNvSpPr/>
          <p:nvPr/>
        </p:nvSpPr>
        <p:spPr>
          <a:xfrm>
            <a:off x="1371601" y="3505200"/>
            <a:ext cx="6324600" cy="1143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905"/>
                <a:solidFill>
                  <a:srgbClr val="C00000"/>
                </a:solidFill>
                <a:effectLst>
                  <a:innerShdw blurRad="69850" dist="43180" dir="5400000">
                    <a:srgbClr val="000000">
                      <a:alpha val="65000"/>
                    </a:srgbClr>
                  </a:innerShdw>
                </a:effectLst>
              </a:rPr>
              <a:t>Untuk</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menjaga</a:t>
            </a:r>
            <a:r>
              <a:rPr lang="en-US" sz="3200" b="1" dirty="0">
                <a:ln w="1905"/>
                <a:solidFill>
                  <a:srgbClr val="C00000"/>
                </a:solidFill>
                <a:effectLst>
                  <a:innerShdw blurRad="69850" dist="43180" dir="5400000">
                    <a:srgbClr val="000000">
                      <a:alpha val="65000"/>
                    </a:srgbClr>
                  </a:innerShdw>
                </a:effectLst>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jasmani</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ounded Rectangle 11"/>
          <p:cNvSpPr/>
          <p:nvPr/>
        </p:nvSpPr>
        <p:spPr>
          <a:xfrm>
            <a:off x="1663065" y="4838700"/>
            <a:ext cx="6109335" cy="17907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chemeClr val="accent5">
                    <a:lumMod val="50000"/>
                  </a:schemeClr>
                </a:solidFill>
                <a:effectLst>
                  <a:innerShdw blurRad="69850" dist="43180" dir="5400000">
                    <a:srgbClr val="000000">
                      <a:alpha val="65000"/>
                    </a:srgbClr>
                  </a:innerShdw>
                </a:effectLst>
              </a:rPr>
              <a:t>Allah SWT mengharuskan perkahwinan, makan minum, berhias diri dan sebagainya yang menjadi keperluan naluri fitrah manusia yang </a:t>
            </a:r>
            <a:r>
              <a:rPr lang="sv-SE" sz="2600" b="1" dirty="0" smtClean="0">
                <a:ln w="1905"/>
                <a:solidFill>
                  <a:schemeClr val="accent5">
                    <a:lumMod val="50000"/>
                  </a:schemeClr>
                </a:solidFill>
                <a:effectLst>
                  <a:innerShdw blurRad="69850" dist="43180" dir="5400000">
                    <a:srgbClr val="000000">
                      <a:alpha val="65000"/>
                    </a:srgbClr>
                  </a:innerShdw>
                </a:effectLst>
              </a:rPr>
              <a:t>sejahtera</a:t>
            </a:r>
            <a:endParaRPr lang="en-US" sz="26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4131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Cloud 4"/>
          <p:cNvSpPr/>
          <p:nvPr/>
        </p:nvSpPr>
        <p:spPr>
          <a:xfrm>
            <a:off x="1295400" y="533400"/>
            <a:ext cx="7010400" cy="1143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ln w="1905"/>
                <a:solidFill>
                  <a:srgbClr val="C00000"/>
                </a:solidFill>
                <a:effectLst>
                  <a:innerShdw blurRad="69850" dist="43180" dir="5400000">
                    <a:srgbClr val="000000">
                      <a:alpha val="65000"/>
                    </a:srgbClr>
                  </a:innerShdw>
                </a:effectLst>
              </a:rPr>
              <a:t>Akibat</a:t>
            </a:r>
            <a:r>
              <a:rPr lang="en-US" sz="3200" b="1" dirty="0" smtClean="0">
                <a:ln w="1905"/>
                <a:solidFill>
                  <a:srgbClr val="C00000"/>
                </a:solidFill>
                <a:effectLst>
                  <a:innerShdw blurRad="69850" dist="43180" dir="5400000">
                    <a:srgbClr val="000000">
                      <a:alpha val="65000"/>
                    </a:srgbClr>
                  </a:innerShdw>
                </a:effectLst>
              </a:rPr>
              <a:t> </a:t>
            </a:r>
            <a:r>
              <a:rPr lang="en-US" sz="3200" b="1" dirty="0" err="1" smtClean="0">
                <a:ln w="1905"/>
                <a:solidFill>
                  <a:srgbClr val="C00000"/>
                </a:solidFill>
                <a:effectLst>
                  <a:innerShdw blurRad="69850" dist="43180" dir="5400000">
                    <a:srgbClr val="000000">
                      <a:alpha val="65000"/>
                    </a:srgbClr>
                  </a:innerShdw>
                </a:effectLst>
              </a:rPr>
              <a:t>tidak</a:t>
            </a:r>
            <a:r>
              <a:rPr lang="en-US" sz="3200" b="1" dirty="0" smtClean="0">
                <a:ln w="1905"/>
                <a:solidFill>
                  <a:srgbClr val="C00000"/>
                </a:solidFill>
                <a:effectLst>
                  <a:innerShdw blurRad="69850" dist="43180" dir="5400000">
                    <a:srgbClr val="000000">
                      <a:alpha val="65000"/>
                    </a:srgbClr>
                  </a:innerShdw>
                </a:effectLst>
              </a:rPr>
              <a:t> </a:t>
            </a:r>
            <a:r>
              <a:rPr lang="en-US" sz="3200" b="1" dirty="0" err="1" smtClean="0">
                <a:ln w="1905"/>
                <a:solidFill>
                  <a:srgbClr val="C00000"/>
                </a:solidFill>
                <a:effectLst>
                  <a:innerShdw blurRad="69850" dist="43180" dir="5400000">
                    <a:srgbClr val="000000">
                      <a:alpha val="65000"/>
                    </a:srgbClr>
                  </a:innerShdw>
                </a:effectLst>
              </a:rPr>
              <a:t>diimbangkan</a:t>
            </a:r>
            <a:r>
              <a:rPr lang="en-US" sz="3200" b="1" dirty="0" smtClean="0">
                <a:ln w="1905"/>
                <a:solidFill>
                  <a:srgbClr val="C00000"/>
                </a:solidFill>
                <a:effectLst>
                  <a:innerShdw blurRad="69850" dist="43180" dir="5400000">
                    <a:srgbClr val="000000">
                      <a:alpha val="65000"/>
                    </a:srgbClr>
                  </a:innerShdw>
                </a:effectLst>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kerohanian</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&amp;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jasmani</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ounded Rectangle 3"/>
          <p:cNvSpPr/>
          <p:nvPr/>
        </p:nvSpPr>
        <p:spPr>
          <a:xfrm>
            <a:off x="1567816" y="2552700"/>
            <a:ext cx="6204584" cy="27051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905"/>
                <a:solidFill>
                  <a:schemeClr val="accent5">
                    <a:lumMod val="50000"/>
                  </a:schemeClr>
                </a:solidFill>
                <a:effectLst>
                  <a:innerShdw blurRad="69850" dist="43180" dir="5400000">
                    <a:srgbClr val="000000">
                      <a:alpha val="65000"/>
                    </a:srgbClr>
                  </a:innerShdw>
                </a:effectLst>
              </a:rPr>
              <a:t>Seseorang </a:t>
            </a:r>
            <a:r>
              <a:rPr lang="sv-SE" sz="3600" b="1" dirty="0">
                <a:ln w="1905"/>
                <a:solidFill>
                  <a:schemeClr val="accent5">
                    <a:lumMod val="50000"/>
                  </a:schemeClr>
                </a:solidFill>
                <a:effectLst>
                  <a:innerShdw blurRad="69850" dist="43180" dir="5400000">
                    <a:srgbClr val="000000">
                      <a:alpha val="65000"/>
                    </a:srgbClr>
                  </a:innerShdw>
                </a:effectLst>
              </a:rPr>
              <a:t>manusia tidak akan dapat hidup aman damai dan bahagia, kerana bertentangan dengan </a:t>
            </a:r>
            <a:r>
              <a:rPr lang="sv-SE" sz="3600" b="1" dirty="0" smtClean="0">
                <a:ln w="1905"/>
                <a:solidFill>
                  <a:schemeClr val="accent5">
                    <a:lumMod val="50000"/>
                  </a:schemeClr>
                </a:solidFill>
                <a:effectLst>
                  <a:innerShdw blurRad="69850" dist="43180" dir="5400000">
                    <a:srgbClr val="000000">
                      <a:alpha val="65000"/>
                    </a:srgbClr>
                  </a:innerShdw>
                </a:effectLst>
              </a:rPr>
              <a:t>fitrah</a:t>
            </a:r>
            <a:endParaRPr lang="en-US" sz="3600" b="1" dirty="0">
              <a:ln w="1905"/>
              <a:solidFill>
                <a:schemeClr val="accent5">
                  <a:lumMod val="50000"/>
                </a:schemeClr>
              </a:solidFill>
              <a:effectLst>
                <a:innerShdw blurRad="69850" dist="43180" dir="5400000">
                  <a:srgbClr val="000000">
                    <a:alpha val="65000"/>
                  </a:srgbClr>
                </a:innerShdw>
              </a:effectLst>
            </a:endParaRPr>
          </a:p>
        </p:txBody>
      </p:sp>
      <p:sp>
        <p:nvSpPr>
          <p:cNvPr id="8" name="Right Arrow 7"/>
          <p:cNvSpPr/>
          <p:nvPr/>
        </p:nvSpPr>
        <p:spPr>
          <a:xfrm rot="5400000">
            <a:off x="4182904" y="1782604"/>
            <a:ext cx="876300" cy="66389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402609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495300" y="2438400"/>
            <a:ext cx="8229600" cy="762000"/>
          </a:xfrm>
          <a:prstGeom prst="plaque">
            <a:avLst>
              <a:gd name="adj" fmla="val 50000"/>
            </a:avLst>
          </a:prstGeom>
          <a:solidFill>
            <a:schemeClr val="bg1">
              <a:lumMod val="85000"/>
            </a:schemeClr>
          </a:solidFill>
          <a:ln w="47625">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Sabda Nabi Muhammad </a:t>
            </a:r>
            <a:r>
              <a:rPr lang="ms-MY"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SAW</a:t>
            </a:r>
          </a:p>
          <a:p>
            <a:pPr algn="ctr"/>
            <a:r>
              <a:rPr lang="ms-MY" sz="2400" b="1" spc="300" dirty="0" smtClean="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 </a:t>
            </a:r>
            <a:r>
              <a:rPr lang="ms-MY"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rPr>
              <a:t>yang bermaksud :</a:t>
            </a:r>
            <a:endParaRPr lang="en-US" sz="2400" b="1" spc="300" dirty="0">
              <a:ln w="11430" cmpd="sng">
                <a:solidFill>
                  <a:schemeClr val="accent1">
                    <a:tint val="10000"/>
                  </a:schemeClr>
                </a:solidFill>
                <a:prstDash val="solid"/>
                <a:miter lim="800000"/>
              </a:ln>
              <a:solidFill>
                <a:schemeClr val="accent3">
                  <a:lumMod val="50000"/>
                </a:schemeClr>
              </a:solidFill>
              <a:effectLst>
                <a:glow rad="45500">
                  <a:schemeClr val="accent1">
                    <a:satMod val="220000"/>
                    <a:alpha val="35000"/>
                  </a:schemeClr>
                </a:glow>
              </a:effectLst>
            </a:endParaRPr>
          </a:p>
        </p:txBody>
      </p:sp>
      <p:sp>
        <p:nvSpPr>
          <p:cNvPr id="7" name="Rectangle 6"/>
          <p:cNvSpPr/>
          <p:nvPr/>
        </p:nvSpPr>
        <p:spPr>
          <a:xfrm>
            <a:off x="533400" y="3418344"/>
            <a:ext cx="8153400" cy="2400657"/>
          </a:xfrm>
          <a:prstGeom prst="rect">
            <a:avLst/>
          </a:prstGeom>
        </p:spPr>
        <p:txBody>
          <a:bodyPr wrap="square">
            <a:spAutoFit/>
          </a:bodyPr>
          <a:lstStyle/>
          <a:p>
            <a:pPr algn="just"/>
            <a:r>
              <a:rPr lang="en-US" sz="2500" b="1" dirty="0" smtClean="0">
                <a:solidFill>
                  <a:srgbClr val="20431D"/>
                </a:solidFill>
              </a:rPr>
              <a:t>“</a:t>
            </a:r>
            <a:r>
              <a:rPr lang="en-US" sz="2500" b="1" dirty="0" err="1">
                <a:solidFill>
                  <a:srgbClr val="20431D"/>
                </a:solidFill>
              </a:rPr>
              <a:t>Adakah</a:t>
            </a:r>
            <a:r>
              <a:rPr lang="en-US" sz="2500" b="1" dirty="0">
                <a:solidFill>
                  <a:srgbClr val="20431D"/>
                </a:solidFill>
              </a:rPr>
              <a:t> </a:t>
            </a:r>
            <a:r>
              <a:rPr lang="en-US" sz="2500" b="1" dirty="0" err="1">
                <a:solidFill>
                  <a:srgbClr val="20431D"/>
                </a:solidFill>
              </a:rPr>
              <a:t>kamu</a:t>
            </a:r>
            <a:r>
              <a:rPr lang="en-US" sz="2500" b="1" dirty="0">
                <a:solidFill>
                  <a:srgbClr val="20431D"/>
                </a:solidFill>
              </a:rPr>
              <a:t> </a:t>
            </a:r>
            <a:r>
              <a:rPr lang="en-US" sz="2500" b="1" dirty="0" err="1">
                <a:solidFill>
                  <a:srgbClr val="20431D"/>
                </a:solidFill>
              </a:rPr>
              <a:t>berkata</a:t>
            </a:r>
            <a:r>
              <a:rPr lang="en-US" sz="2500" b="1" dirty="0">
                <a:solidFill>
                  <a:srgbClr val="20431D"/>
                </a:solidFill>
              </a:rPr>
              <a:t> </a:t>
            </a:r>
            <a:r>
              <a:rPr lang="en-US" sz="2500" b="1" dirty="0" err="1">
                <a:solidFill>
                  <a:srgbClr val="20431D"/>
                </a:solidFill>
              </a:rPr>
              <a:t>begini-begini</a:t>
            </a:r>
            <a:r>
              <a:rPr lang="en-US" sz="2500" b="1" dirty="0">
                <a:solidFill>
                  <a:srgbClr val="20431D"/>
                </a:solidFill>
              </a:rPr>
              <a:t>? </a:t>
            </a:r>
            <a:r>
              <a:rPr lang="en-US" sz="2500" b="1" dirty="0" err="1">
                <a:solidFill>
                  <a:srgbClr val="20431D"/>
                </a:solidFill>
              </a:rPr>
              <a:t>Ketahuilah</a:t>
            </a:r>
            <a:r>
              <a:rPr lang="en-US" sz="2500" b="1" dirty="0">
                <a:solidFill>
                  <a:srgbClr val="20431D"/>
                </a:solidFill>
              </a:rPr>
              <a:t>, demi Allah, </a:t>
            </a:r>
            <a:r>
              <a:rPr lang="en-US" sz="2500" b="1" dirty="0" err="1">
                <a:solidFill>
                  <a:srgbClr val="20431D"/>
                </a:solidFill>
              </a:rPr>
              <a:t>aku</a:t>
            </a:r>
            <a:r>
              <a:rPr lang="en-US" sz="2500" b="1" dirty="0">
                <a:solidFill>
                  <a:srgbClr val="20431D"/>
                </a:solidFill>
              </a:rPr>
              <a:t> </a:t>
            </a:r>
            <a:r>
              <a:rPr lang="en-US" sz="2500" b="1" dirty="0" err="1">
                <a:solidFill>
                  <a:srgbClr val="20431D"/>
                </a:solidFill>
              </a:rPr>
              <a:t>lebih</a:t>
            </a:r>
            <a:r>
              <a:rPr lang="en-US" sz="2500" b="1" dirty="0">
                <a:solidFill>
                  <a:srgbClr val="20431D"/>
                </a:solidFill>
              </a:rPr>
              <a:t> </a:t>
            </a:r>
            <a:r>
              <a:rPr lang="en-US" sz="2500" b="1" dirty="0" err="1">
                <a:solidFill>
                  <a:srgbClr val="20431D"/>
                </a:solidFill>
              </a:rPr>
              <a:t>takut</a:t>
            </a:r>
            <a:r>
              <a:rPr lang="en-US" sz="2500" b="1" dirty="0">
                <a:solidFill>
                  <a:srgbClr val="20431D"/>
                </a:solidFill>
              </a:rPr>
              <a:t> </a:t>
            </a:r>
            <a:r>
              <a:rPr lang="en-US" sz="2500" b="1" dirty="0" err="1">
                <a:solidFill>
                  <a:srgbClr val="20431D"/>
                </a:solidFill>
              </a:rPr>
              <a:t>kepada</a:t>
            </a:r>
            <a:r>
              <a:rPr lang="en-US" sz="2500" b="1" dirty="0">
                <a:solidFill>
                  <a:srgbClr val="20431D"/>
                </a:solidFill>
              </a:rPr>
              <a:t> Allah </a:t>
            </a:r>
            <a:r>
              <a:rPr lang="en-US" sz="2500" b="1" dirty="0" err="1">
                <a:solidFill>
                  <a:srgbClr val="20431D"/>
                </a:solidFill>
              </a:rPr>
              <a:t>dan</a:t>
            </a:r>
            <a:r>
              <a:rPr lang="en-US" sz="2500" b="1" dirty="0">
                <a:solidFill>
                  <a:srgbClr val="20431D"/>
                </a:solidFill>
              </a:rPr>
              <a:t> </a:t>
            </a:r>
            <a:r>
              <a:rPr lang="en-US" sz="2500" b="1" dirty="0" err="1">
                <a:solidFill>
                  <a:srgbClr val="20431D"/>
                </a:solidFill>
              </a:rPr>
              <a:t>lebih</a:t>
            </a:r>
            <a:r>
              <a:rPr lang="en-US" sz="2500" b="1" dirty="0">
                <a:solidFill>
                  <a:srgbClr val="20431D"/>
                </a:solidFill>
              </a:rPr>
              <a:t> </a:t>
            </a:r>
            <a:r>
              <a:rPr lang="en-US" sz="2500" b="1" dirty="0" err="1">
                <a:solidFill>
                  <a:srgbClr val="20431D"/>
                </a:solidFill>
              </a:rPr>
              <a:t>bertakwa</a:t>
            </a:r>
            <a:r>
              <a:rPr lang="en-US" sz="2500" b="1" dirty="0">
                <a:solidFill>
                  <a:srgbClr val="20431D"/>
                </a:solidFill>
              </a:rPr>
              <a:t> </a:t>
            </a:r>
            <a:r>
              <a:rPr lang="en-US" sz="2500" b="1" dirty="0" err="1">
                <a:solidFill>
                  <a:srgbClr val="20431D"/>
                </a:solidFill>
              </a:rPr>
              <a:t>kepada</a:t>
            </a:r>
            <a:r>
              <a:rPr lang="en-US" sz="2500" b="1" dirty="0">
                <a:solidFill>
                  <a:srgbClr val="20431D"/>
                </a:solidFill>
              </a:rPr>
              <a:t> </a:t>
            </a:r>
            <a:r>
              <a:rPr lang="en-US" sz="2500" b="1" dirty="0" err="1">
                <a:solidFill>
                  <a:srgbClr val="20431D"/>
                </a:solidFill>
              </a:rPr>
              <a:t>Nya</a:t>
            </a:r>
            <a:r>
              <a:rPr lang="en-US" sz="2500" b="1" dirty="0">
                <a:solidFill>
                  <a:srgbClr val="20431D"/>
                </a:solidFill>
              </a:rPr>
              <a:t> </a:t>
            </a:r>
            <a:r>
              <a:rPr lang="en-US" sz="2500" b="1" dirty="0" err="1">
                <a:solidFill>
                  <a:srgbClr val="20431D"/>
                </a:solidFill>
              </a:rPr>
              <a:t>daripada</a:t>
            </a:r>
            <a:r>
              <a:rPr lang="en-US" sz="2500" b="1" dirty="0">
                <a:solidFill>
                  <a:srgbClr val="20431D"/>
                </a:solidFill>
              </a:rPr>
              <a:t> </a:t>
            </a:r>
            <a:r>
              <a:rPr lang="en-US" sz="2500" b="1" dirty="0" err="1">
                <a:solidFill>
                  <a:srgbClr val="20431D"/>
                </a:solidFill>
              </a:rPr>
              <a:t>kamu</a:t>
            </a:r>
            <a:r>
              <a:rPr lang="en-US" sz="2500" b="1" dirty="0">
                <a:solidFill>
                  <a:srgbClr val="20431D"/>
                </a:solidFill>
              </a:rPr>
              <a:t>, </a:t>
            </a:r>
            <a:r>
              <a:rPr lang="en-US" sz="2500" b="1" dirty="0" err="1">
                <a:solidFill>
                  <a:srgbClr val="20431D"/>
                </a:solidFill>
              </a:rPr>
              <a:t>tetapi</a:t>
            </a:r>
            <a:r>
              <a:rPr lang="en-US" sz="2500" b="1" dirty="0">
                <a:solidFill>
                  <a:srgbClr val="20431D"/>
                </a:solidFill>
              </a:rPr>
              <a:t> </a:t>
            </a:r>
            <a:r>
              <a:rPr lang="en-US" sz="2500" b="1" dirty="0" err="1">
                <a:solidFill>
                  <a:srgbClr val="20431D"/>
                </a:solidFill>
              </a:rPr>
              <a:t>aku</a:t>
            </a:r>
            <a:r>
              <a:rPr lang="en-US" sz="2500" b="1" dirty="0">
                <a:solidFill>
                  <a:srgbClr val="20431D"/>
                </a:solidFill>
              </a:rPr>
              <a:t> </a:t>
            </a:r>
            <a:r>
              <a:rPr lang="en-US" sz="2500" b="1" dirty="0" err="1">
                <a:solidFill>
                  <a:srgbClr val="20431D"/>
                </a:solidFill>
              </a:rPr>
              <a:t>berpuasa</a:t>
            </a:r>
            <a:r>
              <a:rPr lang="en-US" sz="2500" b="1" dirty="0">
                <a:solidFill>
                  <a:srgbClr val="20431D"/>
                </a:solidFill>
              </a:rPr>
              <a:t> </a:t>
            </a:r>
            <a:r>
              <a:rPr lang="en-US" sz="2500" b="1" dirty="0" err="1">
                <a:solidFill>
                  <a:srgbClr val="20431D"/>
                </a:solidFill>
              </a:rPr>
              <a:t>dan</a:t>
            </a:r>
            <a:r>
              <a:rPr lang="en-US" sz="2500" b="1" dirty="0">
                <a:solidFill>
                  <a:srgbClr val="20431D"/>
                </a:solidFill>
              </a:rPr>
              <a:t> </a:t>
            </a:r>
            <a:r>
              <a:rPr lang="en-US" sz="2500" b="1" dirty="0" err="1">
                <a:solidFill>
                  <a:srgbClr val="20431D"/>
                </a:solidFill>
              </a:rPr>
              <a:t>aku</a:t>
            </a:r>
            <a:r>
              <a:rPr lang="en-US" sz="2500" b="1" dirty="0">
                <a:solidFill>
                  <a:srgbClr val="20431D"/>
                </a:solidFill>
              </a:rPr>
              <a:t> </a:t>
            </a:r>
            <a:r>
              <a:rPr lang="en-US" sz="2500" b="1" dirty="0" err="1">
                <a:solidFill>
                  <a:srgbClr val="20431D"/>
                </a:solidFill>
              </a:rPr>
              <a:t>berbuka</a:t>
            </a:r>
            <a:r>
              <a:rPr lang="en-US" sz="2500" b="1" dirty="0">
                <a:solidFill>
                  <a:srgbClr val="20431D"/>
                </a:solidFill>
              </a:rPr>
              <a:t>, </a:t>
            </a:r>
            <a:r>
              <a:rPr lang="en-US" sz="2500" b="1" dirty="0" err="1">
                <a:solidFill>
                  <a:srgbClr val="20431D"/>
                </a:solidFill>
              </a:rPr>
              <a:t>aku</a:t>
            </a:r>
            <a:r>
              <a:rPr lang="en-US" sz="2500" b="1" dirty="0">
                <a:solidFill>
                  <a:srgbClr val="20431D"/>
                </a:solidFill>
              </a:rPr>
              <a:t> </a:t>
            </a:r>
            <a:r>
              <a:rPr lang="en-US" sz="2500" b="1" dirty="0" err="1">
                <a:solidFill>
                  <a:srgbClr val="20431D"/>
                </a:solidFill>
              </a:rPr>
              <a:t>solat</a:t>
            </a:r>
            <a:r>
              <a:rPr lang="en-US" sz="2500" b="1" dirty="0">
                <a:solidFill>
                  <a:srgbClr val="20431D"/>
                </a:solidFill>
              </a:rPr>
              <a:t> </a:t>
            </a:r>
            <a:r>
              <a:rPr lang="en-US" sz="2500" b="1" dirty="0" err="1">
                <a:solidFill>
                  <a:srgbClr val="20431D"/>
                </a:solidFill>
              </a:rPr>
              <a:t>dan</a:t>
            </a:r>
            <a:r>
              <a:rPr lang="en-US" sz="2500" b="1" dirty="0">
                <a:solidFill>
                  <a:srgbClr val="20431D"/>
                </a:solidFill>
              </a:rPr>
              <a:t> </a:t>
            </a:r>
            <a:r>
              <a:rPr lang="en-US" sz="2500" b="1" dirty="0" err="1">
                <a:solidFill>
                  <a:srgbClr val="20431D"/>
                </a:solidFill>
              </a:rPr>
              <a:t>aku</a:t>
            </a:r>
            <a:r>
              <a:rPr lang="en-US" sz="2500" b="1" dirty="0">
                <a:solidFill>
                  <a:srgbClr val="20431D"/>
                </a:solidFill>
              </a:rPr>
              <a:t> </a:t>
            </a:r>
            <a:r>
              <a:rPr lang="en-US" sz="2500" b="1" dirty="0" err="1">
                <a:solidFill>
                  <a:srgbClr val="20431D"/>
                </a:solidFill>
              </a:rPr>
              <a:t>tidur</a:t>
            </a:r>
            <a:r>
              <a:rPr lang="en-US" sz="2500" b="1" dirty="0">
                <a:solidFill>
                  <a:srgbClr val="20431D"/>
                </a:solidFill>
              </a:rPr>
              <a:t> </a:t>
            </a:r>
            <a:r>
              <a:rPr lang="en-US" sz="2500" b="1" dirty="0" err="1">
                <a:solidFill>
                  <a:srgbClr val="20431D"/>
                </a:solidFill>
              </a:rPr>
              <a:t>dan</a:t>
            </a:r>
            <a:r>
              <a:rPr lang="en-US" sz="2500" b="1" dirty="0">
                <a:solidFill>
                  <a:srgbClr val="20431D"/>
                </a:solidFill>
              </a:rPr>
              <a:t> </a:t>
            </a:r>
            <a:r>
              <a:rPr lang="en-US" sz="2500" b="1" dirty="0" err="1">
                <a:solidFill>
                  <a:srgbClr val="20431D"/>
                </a:solidFill>
              </a:rPr>
              <a:t>aku</a:t>
            </a:r>
            <a:r>
              <a:rPr lang="en-US" sz="2500" b="1" dirty="0">
                <a:solidFill>
                  <a:srgbClr val="20431D"/>
                </a:solidFill>
              </a:rPr>
              <a:t> </a:t>
            </a:r>
            <a:r>
              <a:rPr lang="en-US" sz="2500" b="1" dirty="0" err="1">
                <a:solidFill>
                  <a:srgbClr val="20431D"/>
                </a:solidFill>
              </a:rPr>
              <a:t>berkahwin</a:t>
            </a:r>
            <a:r>
              <a:rPr lang="en-US" sz="2500" b="1" dirty="0">
                <a:solidFill>
                  <a:srgbClr val="20431D"/>
                </a:solidFill>
              </a:rPr>
              <a:t> </a:t>
            </a:r>
            <a:r>
              <a:rPr lang="en-US" sz="2500" b="1" dirty="0" err="1">
                <a:solidFill>
                  <a:srgbClr val="20431D"/>
                </a:solidFill>
              </a:rPr>
              <a:t>dengan</a:t>
            </a:r>
            <a:r>
              <a:rPr lang="en-US" sz="2500" b="1" dirty="0">
                <a:solidFill>
                  <a:srgbClr val="20431D"/>
                </a:solidFill>
              </a:rPr>
              <a:t> </a:t>
            </a:r>
            <a:r>
              <a:rPr lang="en-US" sz="2500" b="1" dirty="0" err="1">
                <a:solidFill>
                  <a:srgbClr val="20431D"/>
                </a:solidFill>
              </a:rPr>
              <a:t>kaum</a:t>
            </a:r>
            <a:r>
              <a:rPr lang="en-US" sz="2500" b="1" dirty="0">
                <a:solidFill>
                  <a:srgbClr val="20431D"/>
                </a:solidFill>
              </a:rPr>
              <a:t> </a:t>
            </a:r>
            <a:r>
              <a:rPr lang="en-US" sz="2500" b="1" dirty="0" err="1">
                <a:solidFill>
                  <a:srgbClr val="20431D"/>
                </a:solidFill>
              </a:rPr>
              <a:t>wanita</a:t>
            </a:r>
            <a:r>
              <a:rPr lang="en-US" sz="2500" b="1" dirty="0">
                <a:solidFill>
                  <a:srgbClr val="20431D"/>
                </a:solidFill>
              </a:rPr>
              <a:t>, </a:t>
            </a:r>
            <a:r>
              <a:rPr lang="en-US" sz="2500" b="1" dirty="0" err="1">
                <a:solidFill>
                  <a:srgbClr val="20431D"/>
                </a:solidFill>
              </a:rPr>
              <a:t>oleh</a:t>
            </a:r>
            <a:r>
              <a:rPr lang="en-US" sz="2500" b="1" dirty="0">
                <a:solidFill>
                  <a:srgbClr val="20431D"/>
                </a:solidFill>
              </a:rPr>
              <a:t> </a:t>
            </a:r>
            <a:r>
              <a:rPr lang="en-US" sz="2500" b="1" dirty="0" err="1">
                <a:solidFill>
                  <a:srgbClr val="20431D"/>
                </a:solidFill>
              </a:rPr>
              <a:t>itu</a:t>
            </a:r>
            <a:r>
              <a:rPr lang="en-US" sz="2500" b="1" dirty="0">
                <a:solidFill>
                  <a:srgbClr val="20431D"/>
                </a:solidFill>
              </a:rPr>
              <a:t> </a:t>
            </a:r>
            <a:r>
              <a:rPr lang="en-US" sz="2500" b="1" dirty="0" err="1">
                <a:solidFill>
                  <a:srgbClr val="20431D"/>
                </a:solidFill>
              </a:rPr>
              <a:t>sesiapa</a:t>
            </a:r>
            <a:r>
              <a:rPr lang="en-US" sz="2500" b="1" dirty="0">
                <a:solidFill>
                  <a:srgbClr val="20431D"/>
                </a:solidFill>
              </a:rPr>
              <a:t> yang </a:t>
            </a:r>
            <a:r>
              <a:rPr lang="en-US" sz="2500" b="1" dirty="0" err="1">
                <a:solidFill>
                  <a:srgbClr val="20431D"/>
                </a:solidFill>
              </a:rPr>
              <a:t>membenci</a:t>
            </a:r>
            <a:r>
              <a:rPr lang="en-US" sz="2500" b="1" dirty="0">
                <a:solidFill>
                  <a:srgbClr val="20431D"/>
                </a:solidFill>
              </a:rPr>
              <a:t> </a:t>
            </a:r>
            <a:r>
              <a:rPr lang="en-US" sz="2500" b="1" dirty="0" err="1">
                <a:solidFill>
                  <a:srgbClr val="20431D"/>
                </a:solidFill>
              </a:rPr>
              <a:t>sunnahku</a:t>
            </a:r>
            <a:r>
              <a:rPr lang="en-US" sz="2500" b="1" dirty="0">
                <a:solidFill>
                  <a:srgbClr val="20431D"/>
                </a:solidFill>
              </a:rPr>
              <a:t> </a:t>
            </a:r>
            <a:r>
              <a:rPr lang="en-US" sz="2500" b="1" dirty="0" err="1">
                <a:solidFill>
                  <a:srgbClr val="20431D"/>
                </a:solidFill>
              </a:rPr>
              <a:t>maka</a:t>
            </a:r>
            <a:r>
              <a:rPr lang="en-US" sz="2500" b="1" dirty="0">
                <a:solidFill>
                  <a:srgbClr val="20431D"/>
                </a:solidFill>
              </a:rPr>
              <a:t> </a:t>
            </a:r>
            <a:r>
              <a:rPr lang="en-US" sz="2500" b="1" dirty="0" err="1">
                <a:solidFill>
                  <a:srgbClr val="20431D"/>
                </a:solidFill>
              </a:rPr>
              <a:t>dia</a:t>
            </a:r>
            <a:r>
              <a:rPr lang="en-US" sz="2500" b="1" dirty="0">
                <a:solidFill>
                  <a:srgbClr val="20431D"/>
                </a:solidFill>
              </a:rPr>
              <a:t> </a:t>
            </a:r>
            <a:r>
              <a:rPr lang="en-US" sz="2500" b="1" dirty="0" err="1">
                <a:solidFill>
                  <a:srgbClr val="20431D"/>
                </a:solidFill>
              </a:rPr>
              <a:t>bukan</a:t>
            </a:r>
            <a:r>
              <a:rPr lang="en-US" sz="2500" b="1" dirty="0">
                <a:solidFill>
                  <a:srgbClr val="20431D"/>
                </a:solidFill>
              </a:rPr>
              <a:t> </a:t>
            </a:r>
            <a:r>
              <a:rPr lang="en-US" sz="2500" b="1" dirty="0" err="1">
                <a:solidFill>
                  <a:srgbClr val="20431D"/>
                </a:solidFill>
              </a:rPr>
              <a:t>dari</a:t>
            </a:r>
            <a:r>
              <a:rPr lang="en-US" sz="2500" b="1" dirty="0">
                <a:solidFill>
                  <a:srgbClr val="20431D"/>
                </a:solidFill>
              </a:rPr>
              <a:t> orang yang </a:t>
            </a:r>
            <a:r>
              <a:rPr lang="en-US" sz="2500" b="1" dirty="0" err="1">
                <a:solidFill>
                  <a:srgbClr val="20431D"/>
                </a:solidFill>
              </a:rPr>
              <a:t>mengikut</a:t>
            </a:r>
            <a:r>
              <a:rPr lang="en-US" sz="2500" b="1" dirty="0">
                <a:solidFill>
                  <a:srgbClr val="20431D"/>
                </a:solidFill>
              </a:rPr>
              <a:t> </a:t>
            </a:r>
            <a:r>
              <a:rPr lang="en-US" sz="2500" b="1" dirty="0" err="1">
                <a:solidFill>
                  <a:srgbClr val="20431D"/>
                </a:solidFill>
              </a:rPr>
              <a:t>sunnahku</a:t>
            </a:r>
            <a:r>
              <a:rPr lang="en-US" sz="2500" b="1" dirty="0">
                <a:solidFill>
                  <a:srgbClr val="20431D"/>
                </a:solidFill>
              </a:rPr>
              <a:t>. “ </a:t>
            </a:r>
          </a:p>
        </p:txBody>
      </p:sp>
      <p:sp>
        <p:nvSpPr>
          <p:cNvPr id="8" name="Rounded Rectangle 7"/>
          <p:cNvSpPr/>
          <p:nvPr/>
        </p:nvSpPr>
        <p:spPr>
          <a:xfrm>
            <a:off x="685800" y="381000"/>
            <a:ext cx="7772400" cy="1600200"/>
          </a:xfrm>
          <a:prstGeom prst="roundRect">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n w="1905"/>
                <a:solidFill>
                  <a:srgbClr val="C00000"/>
                </a:solidFill>
                <a:effectLst>
                  <a:innerShdw blurRad="69850" dist="43180" dir="5400000">
                    <a:srgbClr val="000000">
                      <a:alpha val="65000"/>
                    </a:srgbClr>
                  </a:innerShdw>
                </a:effectLst>
              </a:rPr>
              <a:t>Rasulullah</a:t>
            </a:r>
            <a:r>
              <a:rPr lang="en-US" sz="2400" b="1" dirty="0">
                <a:ln w="1905"/>
                <a:solidFill>
                  <a:srgbClr val="C00000"/>
                </a:solidFill>
                <a:effectLst>
                  <a:innerShdw blurRad="69850" dist="43180" dir="5400000">
                    <a:srgbClr val="000000">
                      <a:alpha val="65000"/>
                    </a:srgbClr>
                  </a:innerShdw>
                </a:effectLst>
              </a:rPr>
              <a:t> SAW </a:t>
            </a:r>
            <a:r>
              <a:rPr lang="en-US" sz="2400" b="1" dirty="0" err="1">
                <a:ln w="1905"/>
                <a:solidFill>
                  <a:srgbClr val="C00000"/>
                </a:solidFill>
                <a:effectLst>
                  <a:innerShdw blurRad="69850" dist="43180" dir="5400000">
                    <a:srgbClr val="000000">
                      <a:alpha val="65000"/>
                    </a:srgbClr>
                  </a:innerShdw>
                </a:effectLst>
              </a:rPr>
              <a:t>menegur</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tiga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golongan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sahabat</a:t>
            </a:r>
            <a:r>
              <a:rPr lang="en-US" sz="2400" b="1" dirty="0">
                <a:ln w="1905"/>
                <a:solidFill>
                  <a:srgbClr val="C00000"/>
                </a:solidFill>
                <a:effectLst>
                  <a:innerShdw blurRad="69850" dist="43180" dir="5400000">
                    <a:srgbClr val="000000">
                      <a:alpha val="65000"/>
                    </a:srgbClr>
                  </a:innerShdw>
                </a:effectLst>
              </a:rPr>
              <a:t> yang </a:t>
            </a:r>
            <a:r>
              <a:rPr lang="en-US" sz="2400" b="1" dirty="0" err="1">
                <a:ln w="1905"/>
                <a:solidFill>
                  <a:srgbClr val="C00000"/>
                </a:solidFill>
                <a:effectLst>
                  <a:innerShdw blurRad="69850" dist="43180" dir="5400000">
                    <a:srgbClr val="000000">
                      <a:alpha val="65000"/>
                    </a:srgbClr>
                  </a:innerShdw>
                </a:effectLst>
              </a:rPr>
              <a:t>bertindak</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keterlaluan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dalam</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melaksanakan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ibadat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kepada</a:t>
            </a:r>
            <a:r>
              <a:rPr lang="en-US" sz="2400" b="1" dirty="0">
                <a:ln w="1905"/>
                <a:solidFill>
                  <a:srgbClr val="C00000"/>
                </a:solidFill>
                <a:effectLst>
                  <a:innerShdw blurRad="69850" dist="43180" dir="5400000">
                    <a:srgbClr val="000000">
                      <a:alpha val="65000"/>
                    </a:srgbClr>
                  </a:innerShdw>
                </a:effectLst>
              </a:rPr>
              <a:t> Allah, </a:t>
            </a:r>
            <a:r>
              <a:rPr lang="en-US" sz="2400" b="1" dirty="0" err="1">
                <a:ln w="1905"/>
                <a:solidFill>
                  <a:srgbClr val="C00000"/>
                </a:solidFill>
                <a:effectLst>
                  <a:innerShdw blurRad="69850" dist="43180" dir="5400000">
                    <a:srgbClr val="000000">
                      <a:alpha val="65000"/>
                    </a:srgbClr>
                  </a:innerShdw>
                </a:effectLst>
              </a:rPr>
              <a:t>dengan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berpuasa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sepanjang</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masa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qiamullail</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sepanjang</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masa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tidak</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berkahwin</a:t>
            </a:r>
            <a:r>
              <a:rPr lang="en-US" sz="2400" b="1" dirty="0">
                <a:ln w="1905"/>
                <a:solidFill>
                  <a:srgbClr val="C00000"/>
                </a:solidFill>
                <a:effectLst>
                  <a:innerShdw blurRad="69850" dist="43180" dir="5400000">
                    <a:srgbClr val="000000">
                      <a:alpha val="65000"/>
                    </a:srgbClr>
                  </a:innerShdw>
                </a:effectLst>
              </a:rPr>
              <a:t> </a:t>
            </a:r>
            <a:r>
              <a:rPr lang="en-US" sz="2400" b="1" dirty="0" err="1" smtClean="0">
                <a:ln w="1905"/>
                <a:solidFill>
                  <a:srgbClr val="C00000"/>
                </a:solidFill>
                <a:effectLst>
                  <a:innerShdw blurRad="69850" dist="43180" dir="5400000">
                    <a:srgbClr val="000000">
                      <a:alpha val="65000"/>
                    </a:srgbClr>
                  </a:innerShdw>
                </a:effectLst>
              </a:rPr>
              <a:t>selama-lamanya</a:t>
            </a:r>
            <a:endParaRPr lang="en-US" sz="2400" b="1" dirty="0">
              <a:ln w="1905"/>
              <a:solidFill>
                <a:srgbClr val="C00000"/>
              </a:solidFill>
              <a:effectLst>
                <a:innerShdw blurRad="69850" dist="43180" dir="5400000">
                  <a:srgbClr val="000000">
                    <a:alpha val="65000"/>
                  </a:srgbClr>
                </a:innerShdw>
              </a:effectLst>
            </a:endParaRPr>
          </a:p>
        </p:txBody>
      </p:sp>
      <p:sp>
        <p:nvSpPr>
          <p:cNvPr id="9" name="Rectangle 8"/>
          <p:cNvSpPr/>
          <p:nvPr/>
        </p:nvSpPr>
        <p:spPr>
          <a:xfrm>
            <a:off x="5943600" y="6248400"/>
            <a:ext cx="2667001" cy="369332"/>
          </a:xfrm>
          <a:prstGeom prst="rect">
            <a:avLst/>
          </a:prstGeom>
          <a:solidFill>
            <a:schemeClr val="bg1">
              <a:lumMod val="85000"/>
            </a:schemeClr>
          </a:solidFill>
        </p:spPr>
        <p:txBody>
          <a:bodyPr wrap="square">
            <a:spAutoFit/>
          </a:bodyPr>
          <a:lstStyle/>
          <a:p>
            <a:r>
              <a:rPr lang="ms-MY" b="1" dirty="0" smtClean="0"/>
              <a:t> ( Hadis Riwayat Bukhori )</a:t>
            </a:r>
            <a:endParaRPr lang="en-US" b="1" dirty="0"/>
          </a:p>
        </p:txBody>
      </p:sp>
    </p:spTree>
    <p:extLst>
      <p:ext uri="{BB962C8B-B14F-4D97-AF65-F5344CB8AC3E}">
        <p14:creationId xmlns:p14="http://schemas.microsoft.com/office/powerpoint/2010/main" val="2092542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10" name="Flowchart: Alternate Process 9"/>
          <p:cNvSpPr/>
          <p:nvPr/>
        </p:nvSpPr>
        <p:spPr>
          <a:xfrm>
            <a:off x="762000" y="1219200"/>
            <a:ext cx="7696200" cy="1981200"/>
          </a:xfrm>
          <a:prstGeom prst="flowChartAlternateProcess">
            <a:avLst/>
          </a:prstGeom>
          <a:blipFill>
            <a:blip r:embed="rId3"/>
            <a:tile tx="0" ty="0" sx="100000" sy="100000" flip="none" algn="tl"/>
          </a:blipFill>
          <a:ln w="73025">
            <a:solidFill>
              <a:srgbClr val="FFFF00"/>
            </a:solidFill>
          </a:ln>
          <a:effectLst>
            <a:innerShdw blurRad="114300">
              <a:prstClr val="black"/>
            </a:innerShdw>
            <a:reflection blurRad="6350" stA="20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Keseimbangan </a:t>
            </a:r>
            <a:r>
              <a:rPr lang="sv-SE" sz="36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merupakan perkara yang sangat penting dalam </a:t>
            </a:r>
            <a:r>
              <a:rPr lang="sv-SE" sz="36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kehidupan</a:t>
            </a:r>
            <a:endParaRPr lang="ms-MY" sz="36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endParaRPr>
          </a:p>
        </p:txBody>
      </p:sp>
      <p:sp>
        <p:nvSpPr>
          <p:cNvPr id="4" name="Rounded Rectangle 3"/>
          <p:cNvSpPr/>
          <p:nvPr/>
        </p:nvSpPr>
        <p:spPr>
          <a:xfrm>
            <a:off x="2590800" y="381000"/>
            <a:ext cx="4038600" cy="838200"/>
          </a:xfrm>
          <a:prstGeom prst="roundRect">
            <a:avLst>
              <a:gd name="adj" fmla="val 35758"/>
            </a:avLst>
          </a:prstGeom>
          <a:solidFill>
            <a:schemeClr val="bg1">
              <a:lumMod val="95000"/>
              <a:alpha val="92000"/>
            </a:schemeClr>
          </a:solidFill>
          <a:ln w="889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smtClean="0">
                <a:ln w="1905"/>
                <a:solidFill>
                  <a:srgbClr val="002060"/>
                </a:solidFill>
                <a:effectLst>
                  <a:innerShdw blurRad="69850" dist="43180" dir="5400000">
                    <a:srgbClr val="000000">
                      <a:alpha val="65000"/>
                    </a:srgbClr>
                  </a:innerShdw>
                </a:effectLst>
              </a:rPr>
              <a:t>KESIMPULAN</a:t>
            </a:r>
            <a:endParaRPr lang="en-US" sz="4400" b="1" dirty="0">
              <a:ln w="1905"/>
              <a:solidFill>
                <a:srgbClr val="002060"/>
              </a:solidFill>
              <a:effectLst>
                <a:innerShdw blurRad="69850" dist="43180" dir="5400000">
                  <a:srgbClr val="000000">
                    <a:alpha val="65000"/>
                  </a:srgbClr>
                </a:inn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100" y="4655820"/>
            <a:ext cx="1524000" cy="1524000"/>
          </a:xfrm>
          <a:prstGeom prst="rect">
            <a:avLst/>
          </a:prstGeom>
        </p:spPr>
      </p:pic>
      <p:sp>
        <p:nvSpPr>
          <p:cNvPr id="6" name="Flowchart: Alternate Process 5"/>
          <p:cNvSpPr/>
          <p:nvPr/>
        </p:nvSpPr>
        <p:spPr>
          <a:xfrm>
            <a:off x="762000" y="4114800"/>
            <a:ext cx="7696200" cy="2286000"/>
          </a:xfrm>
          <a:prstGeom prst="flowChartAlternateProcess">
            <a:avLst/>
          </a:prstGeom>
          <a:blipFill>
            <a:blip r:embed="rId3"/>
            <a:tile tx="0" ty="0" sx="100000" sy="100000" flip="none" algn="tl"/>
          </a:blipFill>
          <a:ln w="73025">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Tanpa keseimbangan, manusia tidak akan dapat mengecapi nikmat kebahagiaan dan kesejahteraan </a:t>
            </a:r>
            <a:r>
              <a:rPr lang="sv-SE" sz="3200" b="1" dirty="0" smtClean="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rPr>
              <a:t>hidup </a:t>
            </a:r>
            <a:endParaRPr lang="ms-MY" sz="3200" b="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Arial Black" pitchFamily="34" charset="0"/>
            </a:endParaRPr>
          </a:p>
        </p:txBody>
      </p:sp>
      <p:sp>
        <p:nvSpPr>
          <p:cNvPr id="7" name="Down Arrow 6"/>
          <p:cNvSpPr/>
          <p:nvPr/>
        </p:nvSpPr>
        <p:spPr>
          <a:xfrm>
            <a:off x="4114800" y="3276600"/>
            <a:ext cx="914400" cy="762000"/>
          </a:xfrm>
          <a:prstGeom prst="downArrow">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9094" y="1021140"/>
            <a:ext cx="8610106" cy="1569660"/>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لاَ إِلَهَ إِلاَّ اللهُ وَحْدَهُ لاَ شَرِيكَ 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أَرْسَلَهُ بِالْهُدَى وَدِيْنِ الْحَقِّ</a:t>
            </a:r>
          </a:p>
        </p:txBody>
      </p:sp>
      <p:sp>
        <p:nvSpPr>
          <p:cNvPr id="5" name="TextBox 4"/>
          <p:cNvSpPr txBox="1"/>
          <p:nvPr/>
        </p:nvSpPr>
        <p:spPr>
          <a:xfrm>
            <a:off x="457200" y="2819400"/>
            <a:ext cx="8305306" cy="393954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Muhammad SAW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diutuskan</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bersama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petunjuk</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agama 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228600" y="685800"/>
            <a:ext cx="8686800" cy="603242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2">
                    <a:lumMod val="50000"/>
                  </a:schemeClr>
                </a:solidFill>
              </a:rPr>
              <a:t>Ya Allah, wahai Tuhan yang Maha Hidup lagi Maha Mentadbir segala urusan. Dengan rahmat-Mu, kami memohon pertolongan. </a:t>
            </a:r>
          </a:p>
          <a:p>
            <a:pPr algn="just"/>
            <a:endParaRPr lang="ms-MY" sz="1100" b="1" dirty="0">
              <a:solidFill>
                <a:schemeClr val="accent2">
                  <a:lumMod val="50000"/>
                </a:schemeClr>
              </a:solidFill>
            </a:endParaRPr>
          </a:p>
          <a:p>
            <a:pPr algn="just"/>
            <a:r>
              <a:rPr lang="ms-MY" sz="2600" b="1" dirty="0">
                <a:solidFill>
                  <a:schemeClr val="accent5">
                    <a:lumMod val="50000"/>
                  </a:schemeClr>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1100" b="1" dirty="0">
              <a:solidFill>
                <a:schemeClr val="accent2">
                  <a:lumMod val="50000"/>
                </a:schemeClr>
              </a:solidFill>
            </a:endParaRPr>
          </a:p>
          <a:p>
            <a:pPr algn="just"/>
            <a:r>
              <a:rPr lang="ms-MY" sz="2600" b="1" dirty="0">
                <a:solidFill>
                  <a:srgbClr val="002060"/>
                </a:solidFill>
              </a:rPr>
              <a:t>Wahai Tuhan kami! Ampunilah kami</a:t>
            </a:r>
            <a:r>
              <a:rPr lang="ms-MY" sz="2600" b="1" dirty="0" smtClean="0">
                <a:solidFill>
                  <a:srgbClr val="002060"/>
                </a:solidFill>
              </a:rPr>
              <a:t>, keluarga </a:t>
            </a:r>
            <a:r>
              <a:rPr lang="ms-MY" sz="2600" b="1" dirty="0">
                <a:solidFill>
                  <a:srgbClr val="002060"/>
                </a:solidFill>
              </a:rPr>
              <a:t>kami dan saudara-saudara kami yang mendahului kami dalam iman, dan janganlah Engkau jadikan dalam hati kami rasa dengki terhadap orang yang beriman. Wahai Tuhan kami! sesungguhnya Engkau Maha Belas Kasih Lagi Maha Mengasihani.</a:t>
            </a:r>
          </a:p>
        </p:txBody>
      </p:sp>
      <p:sp>
        <p:nvSpPr>
          <p:cNvPr id="5" name="Rectangle 4"/>
          <p:cNvSpPr/>
          <p:nvPr/>
        </p:nvSpPr>
        <p:spPr>
          <a:xfrm>
            <a:off x="152400" y="11430"/>
            <a:ext cx="2057400" cy="707886"/>
          </a:xfrm>
          <a:prstGeom prst="rect">
            <a:avLst/>
          </a:prstGeom>
          <a:noFill/>
        </p:spPr>
        <p:txBody>
          <a:bodyPr wrap="square" lIns="91440" tIns="45720" rIns="91440" bIns="45720">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9906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 وَالْحَمْدُ للهِ رَبِّ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7000" r="-4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0999" y="838200"/>
            <a:ext cx="8382001"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أَشْرَفِ الأَنْبِيَاءِ وَالْمُرْسَلِيْنَ، وَعَلَى آَلِهِ وَأْصْحَابِهِ، وَالتَّابِعِيْنَ لَهُمْ بِإِحْسَانٍ إلَىَ يَوْمِ الدِّيْنِ</a:t>
            </a:r>
          </a:p>
        </p:txBody>
      </p:sp>
      <p:sp>
        <p:nvSpPr>
          <p:cNvPr id="4" name="TextBox 3"/>
          <p:cNvSpPr txBox="1"/>
          <p:nvPr/>
        </p:nvSpPr>
        <p:spPr>
          <a:xfrm>
            <a:off x="381000" y="3236655"/>
            <a:ext cx="845820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Muhammad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Hari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1000" y="1076742"/>
            <a:ext cx="8382000" cy="2123658"/>
          </a:xfrm>
          <a:prstGeom prst="rect">
            <a:avLst/>
          </a:prstGeom>
          <a:solidFill>
            <a:srgbClr val="7030A0">
              <a:alpha val="51000"/>
            </a:srgbClr>
          </a:solidFill>
        </p:spPr>
        <p:txBody>
          <a:bodyPr wrap="square">
            <a:spAutoFit/>
          </a:bodyPr>
          <a:lstStyle/>
          <a:p>
            <a:pPr algn="ctr" rtl="1"/>
            <a:r>
              <a:rPr lang="ar-SA" sz="6600" b="1" dirty="0">
                <a:solidFill>
                  <a:schemeClr val="accent6">
                    <a:lumMod val="75000"/>
                  </a:schemeClr>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وَأَطِيْعُوْهُ، </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تُرْحَمُوْنَ</a:t>
            </a:r>
            <a:endParaRPr lang="en-US" sz="6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52400" y="3505200"/>
            <a:ext cx="8839200" cy="341632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berusaha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7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pada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setiap</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masa 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s-ES" sz="27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s-ES" sz="27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r>
              <a:rPr lang="es-ES" sz="27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di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s-ES" sz="27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7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27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Tajuk</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Khutbah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Hari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r>
              <a:rPr lang="en-US" sz="4800" b="1" u="sng"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Ini</a:t>
            </a:r>
            <a:r>
              <a:rPr lang="en-US" sz="48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rPr>
              <a:t> :</a:t>
            </a:r>
            <a:endParaRPr lang="en-US" sz="48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19 Ogos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 21 Muharram </a:t>
            </a:r>
            <a:r>
              <a:rPr lang="fi-FI" sz="2400" b="1" spc="150" dirty="0">
                <a:ln w="11430"/>
                <a:solidFill>
                  <a:srgbClr val="F8F8F8"/>
                </a:solidFill>
                <a:effectLst>
                  <a:outerShdw blurRad="25400" algn="tl" rotWithShape="0">
                    <a:srgbClr val="000000">
                      <a:alpha val="43000"/>
                    </a:srgbClr>
                  </a:outerShdw>
                </a:effectLst>
              </a:rPr>
              <a:t>1444</a:t>
            </a:r>
          </a:p>
        </p:txBody>
      </p:sp>
      <p:sp>
        <p:nvSpPr>
          <p:cNvPr id="6" name="Rectangle 5"/>
          <p:cNvSpPr/>
          <p:nvPr/>
        </p:nvSpPr>
        <p:spPr>
          <a:xfrm>
            <a:off x="381000" y="3776008"/>
            <a:ext cx="8534400" cy="1938992"/>
          </a:xfrm>
          <a:prstGeom prst="rect">
            <a:avLst/>
          </a:prstGeom>
          <a:noFill/>
          <a:scene3d>
            <a:camera prst="perspectiveAbove"/>
            <a:lightRig rig="threePt" dir="t"/>
          </a:scene3d>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6000" b="1" spc="50" dirty="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Keseimbangan </a:t>
            </a:r>
            <a:r>
              <a:rPr lang="fi-FI" sz="6000" b="1" spc="50" dirty="0" smtClean="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Hidup </a:t>
            </a:r>
            <a:r>
              <a:rPr lang="fi-FI" sz="6000" b="1" spc="50" dirty="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Kunci </a:t>
            </a:r>
            <a:r>
              <a:rPr lang="fi-FI" sz="6000" b="1" spc="50" dirty="0" smtClean="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rPr>
              <a:t>Kebahagiaan</a:t>
            </a:r>
            <a:endParaRPr lang="fi-FI" sz="6000" b="1" spc="50" dirty="0">
              <a:ln w="19050">
                <a:solidFill>
                  <a:schemeClr val="bg1"/>
                </a:solidFill>
              </a:ln>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Curved Right Arrow 1"/>
          <p:cNvSpPr/>
          <p:nvPr/>
        </p:nvSpPr>
        <p:spPr>
          <a:xfrm>
            <a:off x="1149667" y="3429000"/>
            <a:ext cx="1053465" cy="13716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1676400" y="381000"/>
            <a:ext cx="6324600" cy="1143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905"/>
                <a:solidFill>
                  <a:srgbClr val="C00000"/>
                </a:solidFill>
                <a:effectLst>
                  <a:innerShdw blurRad="69850" dist="43180" dir="5400000">
                    <a:srgbClr val="000000">
                      <a:alpha val="65000"/>
                    </a:srgbClr>
                  </a:innerShdw>
                </a:effectLst>
              </a:rPr>
              <a:t>Keseimbangan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kesederhanaan</a:t>
            </a:r>
            <a:r>
              <a:rPr lang="en-US" sz="3200" b="1" dirty="0">
                <a:ln w="1905"/>
                <a:solidFill>
                  <a:srgbClr val="C00000"/>
                </a:solidFill>
                <a:effectLst>
                  <a:innerShdw blurRad="69850" dist="43180" dir="5400000">
                    <a:srgbClr val="000000">
                      <a:alpha val="65000"/>
                    </a:srgbClr>
                  </a:innerShdw>
                </a:effectLst>
              </a:rPr>
              <a:t> </a:t>
            </a:r>
          </a:p>
        </p:txBody>
      </p:sp>
      <p:sp>
        <p:nvSpPr>
          <p:cNvPr id="7" name="Rounded Rectangle 6"/>
          <p:cNvSpPr/>
          <p:nvPr/>
        </p:nvSpPr>
        <p:spPr>
          <a:xfrm>
            <a:off x="457200" y="5334000"/>
            <a:ext cx="6416993" cy="123444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905"/>
                <a:solidFill>
                  <a:schemeClr val="accent5">
                    <a:lumMod val="50000"/>
                  </a:schemeClr>
                </a:solidFill>
                <a:effectLst>
                  <a:innerShdw blurRad="69850" dist="43180" dir="5400000">
                    <a:srgbClr val="000000">
                      <a:alpha val="65000"/>
                    </a:srgbClr>
                  </a:innerShdw>
                </a:effectLst>
              </a:rPr>
              <a:t>Allah </a:t>
            </a:r>
            <a:r>
              <a:rPr lang="en-US" sz="2400" b="1" dirty="0">
                <a:ln w="1905"/>
                <a:solidFill>
                  <a:schemeClr val="accent5">
                    <a:lumMod val="50000"/>
                  </a:schemeClr>
                </a:solidFill>
                <a:effectLst>
                  <a:innerShdw blurRad="69850" dist="43180" dir="5400000">
                    <a:srgbClr val="000000">
                      <a:alpha val="65000"/>
                    </a:srgbClr>
                  </a:innerShdw>
                </a:effectLst>
              </a:rPr>
              <a:t>SWT </a:t>
            </a:r>
            <a:r>
              <a:rPr lang="en-US" sz="2400" b="1" dirty="0" err="1">
                <a:ln w="1905"/>
                <a:solidFill>
                  <a:schemeClr val="accent5">
                    <a:lumMod val="50000"/>
                  </a:schemeClr>
                </a:solidFill>
                <a:effectLst>
                  <a:innerShdw blurRad="69850" dist="43180" dir="5400000">
                    <a:srgbClr val="000000">
                      <a:alpha val="65000"/>
                    </a:srgbClr>
                  </a:innerShdw>
                </a:effectLst>
              </a:rPr>
              <a:t>menjadikan</a:t>
            </a:r>
            <a:r>
              <a:rPr lang="en-US" sz="2400" b="1" dirty="0">
                <a:ln w="1905"/>
                <a:solidFill>
                  <a:schemeClr val="accent5">
                    <a:lumMod val="50000"/>
                  </a:schemeClr>
                </a:solidFill>
                <a:effectLst>
                  <a:innerShdw blurRad="69850" dist="43180" dir="5400000">
                    <a:srgbClr val="000000">
                      <a:alpha val="65000"/>
                    </a:srgbClr>
                  </a:innerShdw>
                </a:effectLst>
              </a:rPr>
              <a:t> agama Islam yang </a:t>
            </a:r>
            <a:r>
              <a:rPr lang="en-US" sz="2400" b="1" dirty="0" err="1">
                <a:ln w="1905"/>
                <a:solidFill>
                  <a:schemeClr val="accent5">
                    <a:lumMod val="50000"/>
                  </a:schemeClr>
                </a:solidFill>
                <a:effectLst>
                  <a:innerShdw blurRad="69850" dist="43180" dir="5400000">
                    <a:srgbClr val="000000">
                      <a:alpha val="65000"/>
                    </a:srgbClr>
                  </a:innerShdw>
                </a:effectLst>
              </a:rPr>
              <a:t>dianuti</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ini</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sebagai</a:t>
            </a:r>
            <a:r>
              <a:rPr lang="en-US" sz="2400" b="1" dirty="0">
                <a:ln w="1905"/>
                <a:solidFill>
                  <a:schemeClr val="accent5">
                    <a:lumMod val="50000"/>
                  </a:schemeClr>
                </a:solidFill>
                <a:effectLst>
                  <a:innerShdw blurRad="69850" dist="43180" dir="5400000">
                    <a:srgbClr val="000000">
                      <a:alpha val="65000"/>
                    </a:srgbClr>
                  </a:innerShdw>
                </a:effectLst>
              </a:rPr>
              <a:t> agama yang </a:t>
            </a:r>
            <a:r>
              <a:rPr lang="en-US" sz="2400" b="1" dirty="0" err="1">
                <a:ln w="1905"/>
                <a:solidFill>
                  <a:schemeClr val="accent5">
                    <a:lumMod val="50000"/>
                  </a:schemeClr>
                </a:solidFill>
                <a:effectLst>
                  <a:innerShdw blurRad="69850" dist="43180" dir="5400000">
                    <a:srgbClr val="000000">
                      <a:alpha val="65000"/>
                    </a:srgbClr>
                  </a:innerShdw>
                </a:effectLst>
              </a:rPr>
              <a:t>seimbang</a:t>
            </a:r>
            <a:r>
              <a:rPr lang="en-US" sz="2400" b="1" dirty="0">
                <a:ln w="1905"/>
                <a:solidFill>
                  <a:schemeClr val="accent5">
                    <a:lumMod val="50000"/>
                  </a:schemeClr>
                </a:solidFill>
                <a:effectLst>
                  <a:innerShdw blurRad="69850" dist="43180" dir="5400000">
                    <a:srgbClr val="000000">
                      <a:alpha val="65000"/>
                    </a:srgbClr>
                  </a:innerShdw>
                </a:effectLst>
              </a:rPr>
              <a:t> yang </a:t>
            </a:r>
            <a:r>
              <a:rPr lang="en-US" sz="2400" b="1" dirty="0" err="1">
                <a:ln w="1905"/>
                <a:solidFill>
                  <a:schemeClr val="accent5">
                    <a:lumMod val="50000"/>
                  </a:schemeClr>
                </a:solidFill>
                <a:effectLst>
                  <a:innerShdw blurRad="69850" dist="43180" dir="5400000">
                    <a:srgbClr val="000000">
                      <a:alpha val="65000"/>
                    </a:srgbClr>
                  </a:innerShdw>
                </a:effectLst>
              </a:rPr>
              <a:t>sesuai</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dengan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kehendak</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a:ln w="1905"/>
                <a:solidFill>
                  <a:schemeClr val="accent5">
                    <a:lumMod val="50000"/>
                  </a:schemeClr>
                </a:solidFill>
                <a:effectLst>
                  <a:innerShdw blurRad="69850" dist="43180" dir="5400000">
                    <a:srgbClr val="000000">
                      <a:alpha val="65000"/>
                    </a:srgbClr>
                  </a:innerShdw>
                </a:effectLst>
              </a:rPr>
              <a:t>fitrah</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err="1" smtClean="0">
                <a:ln w="1905"/>
                <a:solidFill>
                  <a:schemeClr val="accent5">
                    <a:lumMod val="50000"/>
                  </a:schemeClr>
                </a:solidFill>
                <a:effectLst>
                  <a:innerShdw blurRad="69850" dist="43180" dir="5400000">
                    <a:srgbClr val="000000">
                      <a:alpha val="65000"/>
                    </a:srgbClr>
                  </a:innerShdw>
                </a:effectLst>
              </a:rPr>
              <a:t>manusia</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4" name="Rounded Rectangle 3"/>
          <p:cNvSpPr/>
          <p:nvPr/>
        </p:nvSpPr>
        <p:spPr>
          <a:xfrm>
            <a:off x="1967865" y="1828800"/>
            <a:ext cx="6109336" cy="8763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accent5">
                    <a:lumMod val="50000"/>
                  </a:schemeClr>
                </a:solidFill>
                <a:effectLst>
                  <a:innerShdw blurRad="69850" dist="43180" dir="5400000">
                    <a:srgbClr val="000000">
                      <a:alpha val="65000"/>
                    </a:srgbClr>
                  </a:innerShdw>
                </a:effectLst>
              </a:rPr>
              <a:t>Merupakan </a:t>
            </a:r>
            <a:r>
              <a:rPr lang="sv-SE" sz="2400" b="1" dirty="0">
                <a:ln w="1905"/>
                <a:solidFill>
                  <a:schemeClr val="accent5">
                    <a:lumMod val="50000"/>
                  </a:schemeClr>
                </a:solidFill>
                <a:effectLst>
                  <a:innerShdw blurRad="69850" dist="43180" dir="5400000">
                    <a:srgbClr val="000000">
                      <a:alpha val="65000"/>
                    </a:srgbClr>
                  </a:innerShdw>
                </a:effectLst>
              </a:rPr>
              <a:t>suatu tuntutan dalam Islam bagi menjamin kebahagiaan dunia dan akhirat</a:t>
            </a:r>
            <a:endParaRPr lang="en-US" sz="2400" b="1" dirty="0">
              <a:ln w="1905"/>
              <a:solidFill>
                <a:schemeClr val="accent5">
                  <a:lumMod val="50000"/>
                </a:schemeClr>
              </a:solidFill>
              <a:effectLst>
                <a:innerShdw blurRad="69850" dist="43180" dir="5400000">
                  <a:srgbClr val="000000">
                    <a:alpha val="65000"/>
                  </a:srgbClr>
                </a:innerShdw>
              </a:effectLst>
            </a:endParaRPr>
          </a:p>
        </p:txBody>
      </p:sp>
      <p:sp>
        <p:nvSpPr>
          <p:cNvPr id="8" name="Cloud 7"/>
          <p:cNvSpPr/>
          <p:nvPr/>
        </p:nvSpPr>
        <p:spPr>
          <a:xfrm>
            <a:off x="1295400" y="2971800"/>
            <a:ext cx="7086600" cy="882968"/>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ln w="1905"/>
                <a:solidFill>
                  <a:srgbClr val="C00000"/>
                </a:solidFill>
                <a:effectLst>
                  <a:innerShdw blurRad="69850" dist="43180" dir="5400000">
                    <a:srgbClr val="000000">
                      <a:alpha val="65000"/>
                    </a:srgbClr>
                  </a:innerShdw>
                </a:effectLst>
              </a:rPr>
              <a:t>Fitrah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manusia</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sejahtera</a:t>
            </a:r>
            <a:r>
              <a:rPr lang="en-US" sz="2800" b="1" dirty="0">
                <a:ln w="1905"/>
                <a:solidFill>
                  <a:srgbClr val="C00000"/>
                </a:solidFill>
                <a:effectLst>
                  <a:innerShdw blurRad="69850" dist="43180" dir="5400000">
                    <a:srgbClr val="000000">
                      <a:alpha val="65000"/>
                    </a:srgbClr>
                  </a:innerShdw>
                </a:effectLst>
              </a:rPr>
              <a:t> </a:t>
            </a:r>
          </a:p>
        </p:txBody>
      </p:sp>
      <p:sp>
        <p:nvSpPr>
          <p:cNvPr id="9" name="Curved Right Arrow 8"/>
          <p:cNvSpPr/>
          <p:nvPr/>
        </p:nvSpPr>
        <p:spPr>
          <a:xfrm>
            <a:off x="1066800" y="1143000"/>
            <a:ext cx="882015"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2272665" y="4114800"/>
            <a:ext cx="4356735" cy="8763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chemeClr val="accent5">
                    <a:lumMod val="50000"/>
                  </a:schemeClr>
                </a:solidFill>
                <a:effectLst>
                  <a:innerShdw blurRad="69850" dist="43180" dir="5400000">
                    <a:srgbClr val="000000">
                      <a:alpha val="65000"/>
                    </a:srgbClr>
                  </a:innerShdw>
                </a:effectLst>
              </a:rPr>
              <a:t>Memerlukan </a:t>
            </a:r>
            <a:r>
              <a:rPr lang="sv-SE" sz="2400" b="1" dirty="0">
                <a:ln w="1905"/>
                <a:solidFill>
                  <a:schemeClr val="accent5">
                    <a:lumMod val="50000"/>
                  </a:schemeClr>
                </a:solidFill>
                <a:effectLst>
                  <a:innerShdw blurRad="69850" dist="43180" dir="5400000">
                    <a:srgbClr val="000000">
                      <a:alpha val="65000"/>
                    </a:srgbClr>
                  </a:innerShdw>
                </a:effectLst>
              </a:rPr>
              <a:t>keseimbangan dalam semua urusan hidupnya</a:t>
            </a:r>
          </a:p>
        </p:txBody>
      </p:sp>
      <p:sp>
        <p:nvSpPr>
          <p:cNvPr id="3" name="Curved Left Arrow 2"/>
          <p:cNvSpPr/>
          <p:nvPr/>
        </p:nvSpPr>
        <p:spPr>
          <a:xfrm rot="21072939">
            <a:off x="6761348" y="4230148"/>
            <a:ext cx="1803676" cy="1866553"/>
          </a:xfrm>
          <a:prstGeom prst="curvedLeftArrow">
            <a:avLst>
              <a:gd name="adj1" fmla="val 12132"/>
              <a:gd name="adj2" fmla="val 20195"/>
              <a:gd name="adj3" fmla="val 2076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219200" y="1752600"/>
            <a:ext cx="6934200" cy="2819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a:ln w="1905"/>
                <a:solidFill>
                  <a:schemeClr val="accent5">
                    <a:lumMod val="50000"/>
                  </a:schemeClr>
                </a:solidFill>
                <a:effectLst>
                  <a:innerShdw blurRad="69850" dist="43180" dir="5400000">
                    <a:srgbClr val="000000">
                      <a:alpha val="65000"/>
                    </a:srgbClr>
                  </a:innerShdw>
                </a:effectLst>
              </a:rPr>
              <a:t>Menjaga keseimbangan antara masa bekerja dengan kerehatan tubuh badan, selaras dengan tujuan Allah SWT menciptakan siang dan malam</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381000" y="678180"/>
            <a:ext cx="1143000" cy="160782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2" name="Cloud 11"/>
          <p:cNvSpPr/>
          <p:nvPr/>
        </p:nvSpPr>
        <p:spPr>
          <a:xfrm>
            <a:off x="1524000" y="182499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3" name="Right Arrow 2"/>
          <p:cNvSpPr/>
          <p:nvPr/>
        </p:nvSpPr>
        <p:spPr>
          <a:xfrm rot="5400000">
            <a:off x="4175760" y="4511040"/>
            <a:ext cx="640080" cy="762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C00000"/>
              </a:solidFill>
            </a:endParaRPr>
          </a:p>
        </p:txBody>
      </p:sp>
      <p:sp>
        <p:nvSpPr>
          <p:cNvPr id="6" name="Plaque 5"/>
          <p:cNvSpPr/>
          <p:nvPr/>
        </p:nvSpPr>
        <p:spPr>
          <a:xfrm>
            <a:off x="1371600" y="228600"/>
            <a:ext cx="6629400" cy="899160"/>
          </a:xfrm>
          <a:prstGeom prst="plaque">
            <a:avLst>
              <a:gd name="adj" fmla="val 33333"/>
            </a:avLst>
          </a:prstGeom>
          <a:ln w="476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Antara kesimbangan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dalam hidup yang </a:t>
            </a:r>
            <a:r>
              <a:rPr lang="ms-MY"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dituntut </a:t>
            </a:r>
            <a:r>
              <a:rPr lang="ms-MY"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oleh Islam</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1660207" y="5334000"/>
            <a:ext cx="5883593" cy="1234440"/>
          </a:xfrm>
          <a:prstGeom prst="roundRect">
            <a:avLst/>
          </a:prstGeom>
          <a:solidFill>
            <a:schemeClr val="accent5">
              <a:lumMod val="20000"/>
              <a:lumOff val="80000"/>
              <a:alpha val="92000"/>
            </a:schemeClr>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905"/>
                <a:solidFill>
                  <a:srgbClr val="C00000"/>
                </a:solidFill>
                <a:effectLst>
                  <a:innerShdw blurRad="69850" dist="43180" dir="5400000">
                    <a:srgbClr val="000000">
                      <a:alpha val="65000"/>
                    </a:srgbClr>
                  </a:innerShdw>
                </a:effectLst>
              </a:rPr>
              <a:t>Siang </a:t>
            </a:r>
            <a:r>
              <a:rPr lang="en-US" sz="3200" b="1" dirty="0" err="1">
                <a:ln w="1905"/>
                <a:solidFill>
                  <a:srgbClr val="C00000"/>
                </a:solidFill>
                <a:effectLst>
                  <a:innerShdw blurRad="69850" dist="43180" dir="5400000">
                    <a:srgbClr val="000000">
                      <a:alpha val="65000"/>
                    </a:srgbClr>
                  </a:innerShdw>
                </a:effectLst>
              </a:rPr>
              <a:t>waktu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untuk</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bekerja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malam</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waktu</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untuk</a:t>
            </a:r>
            <a:r>
              <a:rPr lang="en-US" sz="3200" b="1" dirty="0">
                <a:ln w="1905"/>
                <a:solidFill>
                  <a:srgbClr val="C00000"/>
                </a:solidFill>
                <a:effectLst>
                  <a:innerShdw blurRad="69850" dist="43180" dir="5400000">
                    <a:srgbClr val="000000">
                      <a:alpha val="65000"/>
                    </a:srgbClr>
                  </a:innerShdw>
                </a:effectLst>
              </a:rPr>
              <a:t> </a:t>
            </a:r>
            <a:r>
              <a:rPr lang="en-US" sz="3200" b="1" dirty="0" err="1" smtClean="0">
                <a:ln w="1905"/>
                <a:solidFill>
                  <a:srgbClr val="C00000"/>
                </a:solidFill>
                <a:effectLst>
                  <a:innerShdw blurRad="69850" dist="43180" dir="5400000">
                    <a:srgbClr val="000000">
                      <a:alpha val="65000"/>
                    </a:srgbClr>
                  </a:innerShdw>
                </a:effectLst>
              </a:rPr>
              <a:t>berehat</a:t>
            </a:r>
            <a:endParaRPr lang="en-US" sz="32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2">
                                            <p:txEl>
                                              <p:pRg st="0" end="0"/>
                                            </p:txEl>
                                          </p:spTgt>
                                        </p:tgtEl>
                                        <p:attrNameLst>
                                          <p:attrName>r</p:attrName>
                                        </p:attrNameLst>
                                      </p:cBhvr>
                                    </p:animRot>
                                    <p:animRot by="-240000">
                                      <p:cBhvr>
                                        <p:cTn id="10" dur="200" fill="hold">
                                          <p:stCondLst>
                                            <p:cond delay="200"/>
                                          </p:stCondLst>
                                        </p:cTn>
                                        <p:tgtEl>
                                          <p:spTgt spid="12">
                                            <p:txEl>
                                              <p:pRg st="0" end="0"/>
                                            </p:txEl>
                                          </p:spTgt>
                                        </p:tgtEl>
                                        <p:attrNameLst>
                                          <p:attrName>r</p:attrName>
                                        </p:attrNameLst>
                                      </p:cBhvr>
                                    </p:animRot>
                                    <p:animRot by="240000">
                                      <p:cBhvr>
                                        <p:cTn id="11" dur="200" fill="hold">
                                          <p:stCondLst>
                                            <p:cond delay="400"/>
                                          </p:stCondLst>
                                        </p:cTn>
                                        <p:tgtEl>
                                          <p:spTgt spid="12">
                                            <p:txEl>
                                              <p:pRg st="0" end="0"/>
                                            </p:txEl>
                                          </p:spTgt>
                                        </p:tgtEl>
                                        <p:attrNameLst>
                                          <p:attrName>r</p:attrName>
                                        </p:attrNameLst>
                                      </p:cBhvr>
                                    </p:animRot>
                                    <p:animRot by="-240000">
                                      <p:cBhvr>
                                        <p:cTn id="12" dur="200" fill="hold">
                                          <p:stCondLst>
                                            <p:cond delay="600"/>
                                          </p:stCondLst>
                                        </p:cTn>
                                        <p:tgtEl>
                                          <p:spTgt spid="12">
                                            <p:txEl>
                                              <p:pRg st="0" end="0"/>
                                            </p:txEl>
                                          </p:spTgt>
                                        </p:tgtEl>
                                        <p:attrNameLst>
                                          <p:attrName>r</p:attrName>
                                        </p:attrNameLst>
                                      </p:cBhvr>
                                    </p:animRot>
                                    <p:animRot by="120000">
                                      <p:cBhvr>
                                        <p:cTn id="13" dur="200" fill="hold">
                                          <p:stCondLst>
                                            <p:cond delay="800"/>
                                          </p:stCondLst>
                                        </p:cTn>
                                        <p:tgtEl>
                                          <p:spTgt spid="1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318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12409458</TotalTime>
  <Words>1317</Words>
  <Application>Microsoft Office PowerPoint</Application>
  <PresentationFormat>On-screen Show (4:3)</PresentationFormat>
  <Paragraphs>147</Paragraphs>
  <Slides>38</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38</vt:i4>
      </vt:variant>
    </vt:vector>
  </HeadingPairs>
  <TitlesOfParts>
    <vt:vector size="57" baseType="lpstr">
      <vt:lpstr>Agency FB</vt:lpstr>
      <vt:lpstr>Aharoni</vt:lpstr>
      <vt:lpstr>AR BERKLEY</vt:lpstr>
      <vt:lpstr>AR JULIAN</vt:lpstr>
      <vt:lpstr>Arial</vt:lpstr>
      <vt:lpstr>Arial Black</vt:lpstr>
      <vt:lpstr>Arial Rounded MT Bold</vt:lpstr>
      <vt:lpstr>Arial Unicode MS</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JHEAT</cp:lastModifiedBy>
  <cp:revision>640</cp:revision>
  <dcterms:created xsi:type="dcterms:W3CDTF">2017-12-24T04:47:57Z</dcterms:created>
  <dcterms:modified xsi:type="dcterms:W3CDTF">2022-08-15T07:19:45Z</dcterms:modified>
</cp:coreProperties>
</file>